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9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3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4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6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7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8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9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0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1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theme/theme22.xml" ContentType="application/vnd.openxmlformats-officedocument.theme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23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heme/theme24.xml" ContentType="application/vnd.openxmlformats-officedocument.theme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heme/theme25.xml" ContentType="application/vnd.openxmlformats-officedocument.theme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26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theme/theme27.xml" ContentType="application/vnd.openxmlformats-officedocument.theme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8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theme/theme29.xml" ContentType="application/vnd.openxmlformats-officedocument.theme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30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theme/theme31.xml" ContentType="application/vnd.openxmlformats-officedocument.theme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theme/theme32.xml" ContentType="application/vnd.openxmlformats-officedocument.theme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theme/theme33.xml" ContentType="application/vnd.openxmlformats-officedocument.theme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theme/theme34.xml" ContentType="application/vnd.openxmlformats-officedocument.theme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5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theme/themeOverride6.xml" ContentType="application/vnd.openxmlformats-officedocument.themeOverride+xml"/>
  <Override PartName="/ppt/drawings/drawing4.xml" ContentType="application/vnd.openxmlformats-officedocument.drawingml.chartshapes+xml"/>
  <Override PartName="/ppt/charts/chart12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223" r:id="rId2"/>
    <p:sldMasterId id="2147484236" r:id="rId3"/>
    <p:sldMasterId id="2147484248" r:id="rId4"/>
    <p:sldMasterId id="2147484260" r:id="rId5"/>
    <p:sldMasterId id="2147484273" r:id="rId6"/>
    <p:sldMasterId id="2147484285" r:id="rId7"/>
    <p:sldMasterId id="2147484297" r:id="rId8"/>
    <p:sldMasterId id="2147484309" r:id="rId9"/>
    <p:sldMasterId id="2147484321" r:id="rId10"/>
    <p:sldMasterId id="2147484333" r:id="rId11"/>
    <p:sldMasterId id="2147484345" r:id="rId12"/>
    <p:sldMasterId id="2147484357" r:id="rId13"/>
    <p:sldMasterId id="2147484370" r:id="rId14"/>
    <p:sldMasterId id="2147484382" r:id="rId15"/>
    <p:sldMasterId id="2147484394" r:id="rId16"/>
    <p:sldMasterId id="2147484406" r:id="rId17"/>
    <p:sldMasterId id="2147484418" r:id="rId18"/>
    <p:sldMasterId id="2147484430" r:id="rId19"/>
    <p:sldMasterId id="2147484442" r:id="rId20"/>
    <p:sldMasterId id="2147484515" r:id="rId21"/>
    <p:sldMasterId id="2147484527" r:id="rId22"/>
    <p:sldMasterId id="2147484540" r:id="rId23"/>
    <p:sldMasterId id="2147484577" r:id="rId24"/>
    <p:sldMasterId id="2147484590" r:id="rId25"/>
    <p:sldMasterId id="2147484602" r:id="rId26"/>
    <p:sldMasterId id="2147484614" r:id="rId27"/>
    <p:sldMasterId id="2147484626" r:id="rId28"/>
    <p:sldMasterId id="2147484638" r:id="rId29"/>
    <p:sldMasterId id="2147484651" r:id="rId30"/>
    <p:sldMasterId id="2147484663" r:id="rId31"/>
    <p:sldMasterId id="2147484675" r:id="rId32"/>
    <p:sldMasterId id="2147484687" r:id="rId33"/>
    <p:sldMasterId id="2147484699" r:id="rId34"/>
    <p:sldMasterId id="2147484711" r:id="rId35"/>
    <p:sldMasterId id="2147484723" r:id="rId36"/>
  </p:sldMasterIdLst>
  <p:notesMasterIdLst>
    <p:notesMasterId r:id="rId64"/>
  </p:notesMasterIdLst>
  <p:handoutMasterIdLst>
    <p:handoutMasterId r:id="rId65"/>
  </p:handoutMasterIdLst>
  <p:sldIdLst>
    <p:sldId id="340" r:id="rId37"/>
    <p:sldId id="569" r:id="rId38"/>
    <p:sldId id="571" r:id="rId39"/>
    <p:sldId id="572" r:id="rId40"/>
    <p:sldId id="573" r:id="rId41"/>
    <p:sldId id="574" r:id="rId42"/>
    <p:sldId id="575" r:id="rId43"/>
    <p:sldId id="576" r:id="rId44"/>
    <p:sldId id="577" r:id="rId45"/>
    <p:sldId id="543" r:id="rId46"/>
    <p:sldId id="581" r:id="rId47"/>
    <p:sldId id="582" r:id="rId48"/>
    <p:sldId id="584" r:id="rId49"/>
    <p:sldId id="585" r:id="rId50"/>
    <p:sldId id="583" r:id="rId51"/>
    <p:sldId id="524" r:id="rId52"/>
    <p:sldId id="586" r:id="rId53"/>
    <p:sldId id="587" r:id="rId54"/>
    <p:sldId id="588" r:id="rId55"/>
    <p:sldId id="536" r:id="rId56"/>
    <p:sldId id="561" r:id="rId57"/>
    <p:sldId id="564" r:id="rId58"/>
    <p:sldId id="565" r:id="rId59"/>
    <p:sldId id="566" r:id="rId60"/>
    <p:sldId id="567" r:id="rId61"/>
    <p:sldId id="568" r:id="rId62"/>
    <p:sldId id="339" r:id="rId63"/>
  </p:sldIdLst>
  <p:sldSz cx="9144000" cy="6858000" type="screen4x3"/>
  <p:notesSz cx="6858000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9CB985-1B3E-4597-973E-7142FB1E418D}">
          <p14:sldIdLst>
            <p14:sldId id="340"/>
            <p14:sldId id="569"/>
            <p14:sldId id="571"/>
            <p14:sldId id="572"/>
            <p14:sldId id="573"/>
            <p14:sldId id="574"/>
            <p14:sldId id="575"/>
            <p14:sldId id="576"/>
            <p14:sldId id="577"/>
            <p14:sldId id="543"/>
            <p14:sldId id="581"/>
            <p14:sldId id="582"/>
            <p14:sldId id="584"/>
            <p14:sldId id="585"/>
            <p14:sldId id="583"/>
            <p14:sldId id="524"/>
            <p14:sldId id="586"/>
            <p14:sldId id="587"/>
            <p14:sldId id="588"/>
            <p14:sldId id="536"/>
            <p14:sldId id="561"/>
            <p14:sldId id="564"/>
            <p14:sldId id="565"/>
            <p14:sldId id="566"/>
            <p14:sldId id="567"/>
            <p14:sldId id="568"/>
            <p14:sldId id="33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748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pos="2880">
          <p15:clr>
            <a:srgbClr val="A4A3A4"/>
          </p15:clr>
        </p15:guide>
        <p15:guide id="5" pos="113">
          <p15:clr>
            <a:srgbClr val="A4A3A4"/>
          </p15:clr>
        </p15:guide>
        <p15:guide id="6" pos="56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E" initials="vp" lastIdx="1" clrIdx="0"/>
  <p:cmAuthor id="1" name="dstankova" initials="D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99"/>
    <a:srgbClr val="FF6600"/>
    <a:srgbClr val="EBD3F1"/>
    <a:srgbClr val="FF99CC"/>
    <a:srgbClr val="B6DF89"/>
    <a:srgbClr val="A6A6A6"/>
    <a:srgbClr val="EEEEEE"/>
    <a:srgbClr val="DDDDDD"/>
    <a:srgbClr val="D3ECF2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14" autoAdjust="0"/>
    <p:restoredTop sz="83898" autoAdjust="0"/>
  </p:normalViewPr>
  <p:slideViewPr>
    <p:cSldViewPr>
      <p:cViewPr varScale="1">
        <p:scale>
          <a:sx n="91" d="100"/>
          <a:sy n="91" d="100"/>
        </p:scale>
        <p:origin x="-762" y="-102"/>
      </p:cViewPr>
      <p:guideLst>
        <p:guide orient="horz" pos="2160"/>
        <p:guide orient="horz" pos="3748"/>
        <p:guide orient="horz" pos="935"/>
        <p:guide pos="2880"/>
        <p:guide pos="113"/>
        <p:guide pos="5647"/>
      </p:guideLst>
    </p:cSldViewPr>
  </p:slideViewPr>
  <p:outlineViewPr>
    <p:cViewPr>
      <p:scale>
        <a:sx n="33" d="100"/>
        <a:sy n="33" d="100"/>
      </p:scale>
      <p:origin x="0" y="2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slide" Target="slides/slide11.xml"/><Relationship Id="rId50" Type="http://schemas.openxmlformats.org/officeDocument/2006/relationships/slide" Target="slides/slide14.xml"/><Relationship Id="rId55" Type="http://schemas.openxmlformats.org/officeDocument/2006/relationships/slide" Target="slides/slide19.xml"/><Relationship Id="rId63" Type="http://schemas.openxmlformats.org/officeDocument/2006/relationships/slide" Target="slides/slide27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slide" Target="slides/slide9.xml"/><Relationship Id="rId53" Type="http://schemas.openxmlformats.org/officeDocument/2006/relationships/slide" Target="slides/slide17.xml"/><Relationship Id="rId58" Type="http://schemas.openxmlformats.org/officeDocument/2006/relationships/slide" Target="slides/slide22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3.xml"/><Relationship Id="rId57" Type="http://schemas.openxmlformats.org/officeDocument/2006/relationships/slide" Target="slides/slide21.xml"/><Relationship Id="rId61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52" Type="http://schemas.openxmlformats.org/officeDocument/2006/relationships/slide" Target="slides/slide16.xml"/><Relationship Id="rId60" Type="http://schemas.openxmlformats.org/officeDocument/2006/relationships/slide" Target="slides/slide24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slide" Target="slides/slide12.xml"/><Relationship Id="rId56" Type="http://schemas.openxmlformats.org/officeDocument/2006/relationships/slide" Target="slides/slide20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slide" Target="slides/slide10.xml"/><Relationship Id="rId59" Type="http://schemas.openxmlformats.org/officeDocument/2006/relationships/slide" Target="slides/slide23.xml"/><Relationship Id="rId67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5.xml"/><Relationship Id="rId54" Type="http://schemas.openxmlformats.org/officeDocument/2006/relationships/slide" Target="slides/slide18.xml"/><Relationship Id="rId62" Type="http://schemas.openxmlformats.org/officeDocument/2006/relationships/slide" Target="slides/slide26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linageorgieva\AppData\Local\Temp\XPgrpwise\Supporting%20Document%20-%20Quarterly%20-%20SMEi%20Bulgaria%20-%2030_06_2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2.bin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[Copy of Supporting Document - Quarterly - SMEi Bulgaria - 31_03_20 (version 1) (version 1).xlsb]Sheet1!PivotTable1</c:name>
    <c:fmtId val="-1"/>
  </c:pivotSource>
  <c:chart>
    <c:title>
      <c:tx>
        <c:rich>
          <a:bodyPr/>
          <a:lstStyle/>
          <a:p>
            <a:pPr>
              <a:defRPr sz="1000"/>
            </a:pPr>
            <a:r>
              <a:rPr lang="bg-BG" sz="1000" b="1" dirty="0" smtClean="0">
                <a:effectLst/>
                <a:latin typeface="Palatino Linotype" panose="02040502050505030304" pitchFamily="18" charset="0"/>
              </a:rPr>
              <a:t>Портфейл по категория</a:t>
            </a:r>
            <a:endParaRPr lang="bg-BG" sz="1000" dirty="0">
              <a:effectLst/>
              <a:latin typeface="Palatino Linotype" panose="02040502050505030304" pitchFamily="18" charset="0"/>
            </a:endParaRPr>
          </a:p>
        </c:rich>
      </c:tx>
      <c:layout/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spPr>
          <a:solidFill>
            <a:schemeClr val="accent6"/>
          </a:solidFill>
        </c:spPr>
      </c:pivotFmt>
      <c:pivotFmt>
        <c:idx val="2"/>
        <c:spPr>
          <a:solidFill>
            <a:schemeClr val="accent4">
              <a:lumMod val="60000"/>
              <a:lumOff val="40000"/>
            </a:schemeClr>
          </a:solidFill>
        </c:spPr>
      </c:pivotFmt>
      <c:pivotFmt>
        <c:idx val="3"/>
        <c:spPr>
          <a:solidFill>
            <a:schemeClr val="accent3"/>
          </a:solidFill>
        </c:spPr>
      </c:pivotFmt>
      <c:pivotFmt>
        <c:idx val="4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5"/>
        <c:spPr>
          <a:solidFill>
            <a:schemeClr val="accent3"/>
          </a:solidFill>
        </c:spPr>
        <c:dLbl>
          <c:idx val="0"/>
          <c:layout>
            <c:manualLayout>
              <c:x val="-9.6801020408163282E-2"/>
              <c:y val="0.11554391891891905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6"/>
        <c:spPr>
          <a:solidFill>
            <a:schemeClr val="accent6"/>
          </a:solidFill>
        </c:spPr>
      </c:pivotFmt>
      <c:pivotFmt>
        <c:idx val="7"/>
        <c:spPr>
          <a:solidFill>
            <a:schemeClr val="accent4">
              <a:lumMod val="60000"/>
              <a:lumOff val="40000"/>
            </a:schemeClr>
          </a:solidFill>
        </c:spPr>
      </c:pivotFmt>
      <c:pivotFmt>
        <c:idx val="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9"/>
        <c:spPr>
          <a:solidFill>
            <a:schemeClr val="accent3"/>
          </a:solidFill>
        </c:spPr>
        <c:dLbl>
          <c:idx val="0"/>
          <c:layout>
            <c:manualLayout>
              <c:x val="-9.6801020408163282E-2"/>
              <c:y val="0.11554391891891905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0"/>
        <c:spPr>
          <a:solidFill>
            <a:schemeClr val="accent6"/>
          </a:solidFill>
        </c:spPr>
      </c:pivotFmt>
      <c:pivotFmt>
        <c:idx val="11"/>
        <c:spPr>
          <a:solidFill>
            <a:schemeClr val="accent4">
              <a:lumMod val="60000"/>
              <a:lumOff val="40000"/>
            </a:schemeClr>
          </a:solidFill>
        </c:spPr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bg-BG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3"/>
        <c:spPr>
          <a:solidFill>
            <a:schemeClr val="accent3"/>
          </a:solidFill>
        </c:spPr>
        <c:dLbl>
          <c:idx val="0"/>
          <c:layout>
            <c:manualLayout>
              <c:x val="-9.6801020408163282E-2"/>
              <c:y val="0.11554391891891905"/>
            </c:manualLayout>
          </c:layout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4"/>
        <c:spPr>
          <a:solidFill>
            <a:schemeClr val="accent6"/>
          </a:solidFill>
        </c:spPr>
      </c:pivotFmt>
      <c:pivotFmt>
        <c:idx val="15"/>
        <c:spPr>
          <a:solidFill>
            <a:schemeClr val="accent4">
              <a:lumMod val="60000"/>
              <a:lumOff val="40000"/>
            </a:schemeClr>
          </a:solidFill>
        </c:spPr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Sheet1!$B$3</c:f>
              <c:strCache>
                <c:ptCount val="1"/>
                <c:pt idx="0">
                  <c:v>Total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rgbClr val="EEECE1">
                  <a:lumMod val="75000"/>
                </a:srgbClr>
              </a:solidFill>
            </c:spPr>
          </c:dPt>
          <c:dPt>
            <c:idx val="1"/>
            <c:bubble3D val="0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Pt>
            <c:idx val="2"/>
            <c:bubble3D val="0"/>
            <c:spPr>
              <a:solidFill>
                <a:srgbClr val="F79646"/>
              </a:solidFill>
            </c:spPr>
          </c:dPt>
          <c:dLbls>
            <c:dLbl>
              <c:idx val="0"/>
              <c:layout>
                <c:manualLayout>
                  <c:x val="-9.6800842850199173E-2"/>
                  <c:y val="5.8853083784341474E-2"/>
                </c:manualLayout>
              </c:layout>
              <c:tx>
                <c:rich>
                  <a:bodyPr/>
                  <a:lstStyle/>
                  <a:p>
                    <a:r>
                      <a:rPr lang="bg-BG" dirty="0" smtClean="0"/>
                      <a:t>Средно </a:t>
                    </a:r>
                    <a:r>
                      <a:rPr lang="en-US" dirty="0" smtClean="0"/>
                      <a:t>1</a:t>
                    </a:r>
                    <a:r>
                      <a:rPr lang="bg-BG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bg-BG" dirty="0" smtClean="0"/>
                      <a:t>Малко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</a:t>
                    </a:r>
                    <a:r>
                      <a:rPr lang="bg-BG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bg-BG" dirty="0" err="1" smtClean="0"/>
                      <a:t>Микро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</a:t>
                    </a:r>
                    <a:r>
                      <a:rPr lang="bg-BG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Sheet1!$A$4:$A$7</c:f>
              <c:strCache>
                <c:ptCount val="3"/>
                <c:pt idx="0">
                  <c:v>MEDIUM</c:v>
                </c:pt>
                <c:pt idx="1">
                  <c:v>SMALL</c:v>
                </c:pt>
                <c:pt idx="2">
                  <c:v>MICRO</c:v>
                </c:pt>
              </c:strCache>
            </c:strRef>
          </c:cat>
          <c:val>
            <c:numRef>
              <c:f>Sheet1!$B$4:$B$7</c:f>
              <c:numCache>
                <c:formatCode>General</c:formatCode>
                <c:ptCount val="3"/>
                <c:pt idx="0">
                  <c:v>62</c:v>
                </c:pt>
                <c:pt idx="1">
                  <c:v>200</c:v>
                </c:pt>
                <c:pt idx="2">
                  <c:v>349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</c:spPr>
    </c:plotArea>
    <c:plotVisOnly val="1"/>
    <c:dispBlanksAs val="zero"/>
    <c:showDLblsOverMax val="0"/>
  </c:chart>
  <c:spPr>
    <a:noFill/>
    <a:ln w="3175" cmpd="sng">
      <a:noFill/>
    </a:ln>
    <a:effectLst/>
  </c:sp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1200" dirty="0" smtClean="0"/>
              <a:t>Южен Централен</a:t>
            </a:r>
            <a:endParaRPr lang="en-US" sz="1200" dirty="0"/>
          </a:p>
        </c:rich>
      </c:tx>
      <c:layout>
        <c:manualLayout>
          <c:xMode val="edge"/>
          <c:yMode val="edge"/>
          <c:x val="0.36492366579177604"/>
          <c:y val="8.7962962962962965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7"/>
          <c:dPt>
            <c:idx val="0"/>
            <c:bubble3D val="0"/>
            <c:spPr>
              <a:solidFill>
                <a:srgbClr val="114FA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B6B6B6">
                  <a:lumMod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9999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754A86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ysClr val="windowText" lastClr="000000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6.1111111111111012E-2"/>
                  <c:y val="-0.1111114756488772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800" noProof="0" dirty="0" smtClean="0"/>
                      <a:t>Транспорт, складиране и пощи, 5%</a:t>
                    </a:r>
                    <a:endParaRPr lang="bg-BG" sz="800" noProof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00000000000001"/>
                  <c:y val="-6.018518518518523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800" dirty="0" smtClean="0"/>
                      <a:t>Други, 4</a:t>
                    </a:r>
                    <a:r>
                      <a:rPr lang="bg-BG" sz="80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0833333333333334"/>
                  <c:y val="-4.6296296296296294E-3"/>
                </c:manualLayout>
              </c:layout>
              <c:tx>
                <c:rich>
                  <a:bodyPr/>
                  <a:lstStyle/>
                  <a:p>
                    <a:r>
                      <a:rPr lang="bg-BG" sz="800" smtClean="0"/>
                      <a:t>Строителство, 4</a:t>
                    </a:r>
                    <a:r>
                      <a:rPr lang="bg-BG" sz="80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4444422572178478"/>
                  <c:y val="5.555555555555555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800" dirty="0"/>
                      <a:t>Хотелиерство и </a:t>
                    </a:r>
                    <a:r>
                      <a:rPr lang="bg-BG" sz="800" dirty="0" smtClean="0"/>
                      <a:t>ресторантьорство,1</a:t>
                    </a:r>
                    <a:r>
                      <a:rPr lang="bg-BG" sz="80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Sheet4!$A$47:$A$52</c:f>
              <c:strCache>
                <c:ptCount val="6"/>
                <c:pt idx="0">
                  <c:v>Преработваща промишленост</c:v>
                </c:pt>
                <c:pt idx="1">
                  <c:v>Търговия; Ремонт на автомобили и мотоциклети</c:v>
                </c:pt>
                <c:pt idx="2">
                  <c:v>Транспорт, складиране и пощи</c:v>
                </c:pt>
                <c:pt idx="3">
                  <c:v>Други</c:v>
                </c:pt>
                <c:pt idx="4">
                  <c:v>Строителство</c:v>
                </c:pt>
                <c:pt idx="5">
                  <c:v>Хотелиерство и ресторантьорство</c:v>
                </c:pt>
              </c:strCache>
            </c:strRef>
          </c:cat>
          <c:val>
            <c:numRef>
              <c:f>Sheet4!$B$47:$B$52</c:f>
              <c:numCache>
                <c:formatCode>0</c:formatCode>
                <c:ptCount val="6"/>
                <c:pt idx="0">
                  <c:v>14533051.073268997</c:v>
                </c:pt>
                <c:pt idx="1">
                  <c:v>11373159.349238997</c:v>
                </c:pt>
                <c:pt idx="2">
                  <c:v>1609096.874478</c:v>
                </c:pt>
                <c:pt idx="3">
                  <c:v>1126203</c:v>
                </c:pt>
                <c:pt idx="4">
                  <c:v>1092555.104485</c:v>
                </c:pt>
                <c:pt idx="5">
                  <c:v>417725.466938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90"/>
        <c:holeSize val="32"/>
      </c:doughnut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1200" dirty="0" smtClean="0"/>
              <a:t>Югоизточен</a:t>
            </a:r>
            <a:endParaRPr lang="en-US" sz="1200" dirty="0"/>
          </a:p>
        </c:rich>
      </c:tx>
      <c:layout>
        <c:manualLayout>
          <c:xMode val="edge"/>
          <c:yMode val="edge"/>
          <c:x val="0.29468044619422573"/>
          <c:y val="0.10185185185185185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7"/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114FA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9999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754A86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rgbClr val="B6B6B6">
                  <a:lumMod val="50000"/>
                </a:srgb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900" b="1">
                      <a:solidFill>
                        <a:sysClr val="windowText" lastClr="000000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5555555555556061E-3"/>
                  <c:y val="3.7037037037037035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1666447944006996E-2"/>
                  <c:y val="-6.018518518518514E-2"/>
                </c:manualLayout>
              </c:layout>
              <c:tx>
                <c:rich>
                  <a:bodyPr/>
                  <a:lstStyle/>
                  <a:p>
                    <a:pPr>
                      <a:defRPr sz="85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850" noProof="0" dirty="0" smtClean="0"/>
                      <a:t>Транспорт, складиране и пощи,</a:t>
                    </a:r>
                    <a:r>
                      <a:rPr lang="bg-BG" sz="850" baseline="0" noProof="0" dirty="0" smtClean="0"/>
                      <a:t> </a:t>
                    </a:r>
                    <a:r>
                      <a:rPr lang="bg-BG" sz="850" noProof="0" dirty="0" smtClean="0"/>
                      <a:t>7</a:t>
                    </a:r>
                    <a:r>
                      <a:rPr lang="ru-RU" sz="850" dirty="0" smtClean="0"/>
                      <a:t>%</a:t>
                    </a:r>
                    <a:endParaRPr lang="ru-RU" sz="85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6388888888888889"/>
                  <c:y val="-9.2592592592592587E-3"/>
                </c:manualLayout>
              </c:layout>
              <c:tx>
                <c:rich>
                  <a:bodyPr/>
                  <a:lstStyle/>
                  <a:p>
                    <a:pPr>
                      <a:defRPr sz="85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850" dirty="0" smtClean="0"/>
                      <a:t>Строителство, 6</a:t>
                    </a:r>
                    <a:r>
                      <a:rPr lang="bg-BG" sz="85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5555555555555556"/>
                  <c:y val="4.1666302128900469E-2"/>
                </c:manualLayout>
              </c:layout>
              <c:tx>
                <c:rich>
                  <a:bodyPr/>
                  <a:lstStyle/>
                  <a:p>
                    <a:r>
                      <a:rPr lang="bg-BG" sz="800" dirty="0"/>
                      <a:t>Хотелиерство и ресторантьорство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4444225721784777E-2"/>
                  <c:y val="7.870297462817148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800" dirty="0" smtClean="0"/>
                      <a:t>Други, 2</a:t>
                    </a:r>
                    <a:r>
                      <a:rPr lang="bg-BG" sz="80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Sheet4!$A$56:$A$61</c:f>
              <c:strCache>
                <c:ptCount val="6"/>
                <c:pt idx="0">
                  <c:v>Търговия; Ремонт на автомобили и мотоциклети</c:v>
                </c:pt>
                <c:pt idx="1">
                  <c:v>Преработваща промишленост</c:v>
                </c:pt>
                <c:pt idx="2">
                  <c:v>Транспорт, складиране и пощи</c:v>
                </c:pt>
                <c:pt idx="3">
                  <c:v>Строителство</c:v>
                </c:pt>
                <c:pt idx="4">
                  <c:v>Хотелиерство и ресторантьорство</c:v>
                </c:pt>
                <c:pt idx="5">
                  <c:v>Други</c:v>
                </c:pt>
              </c:strCache>
            </c:strRef>
          </c:cat>
          <c:val>
            <c:numRef>
              <c:f>Sheet4!$B$56:$B$61</c:f>
              <c:numCache>
                <c:formatCode>0</c:formatCode>
                <c:ptCount val="6"/>
                <c:pt idx="0">
                  <c:v>8745418.3390270006</c:v>
                </c:pt>
                <c:pt idx="1">
                  <c:v>6821734.8133539995</c:v>
                </c:pt>
                <c:pt idx="2">
                  <c:v>1303597.3576460001</c:v>
                </c:pt>
                <c:pt idx="3">
                  <c:v>1181800.0542010001</c:v>
                </c:pt>
                <c:pt idx="4">
                  <c:v>846332.75898299995</c:v>
                </c:pt>
                <c:pt idx="5">
                  <c:v>445523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0"/>
        <c:holeSize val="32"/>
      </c:doughnut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Цел</c:v>
                </c:pt>
              </c:strCache>
            </c:strRef>
          </c:tx>
          <c:spPr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Sheet5!$A$2:$A$10</c:f>
              <c:strCache>
                <c:ptCount val="9"/>
                <c:pt idx="0">
                  <c:v>ProCredit Bulgaria </c:v>
                </c:pt>
                <c:pt idx="1">
                  <c:v>Unicredit Bulbank</c:v>
                </c:pt>
                <c:pt idx="2">
                  <c:v>Eurobank Bulgaria AD</c:v>
                </c:pt>
                <c:pt idx="3">
                  <c:v>Raiffeisen Bank</c:v>
                </c:pt>
                <c:pt idx="4">
                  <c:v>UBB </c:v>
                </c:pt>
                <c:pt idx="5">
                  <c:v>CIBANK</c:v>
                </c:pt>
                <c:pt idx="6">
                  <c:v>Piraeus Bank Bulgaria AD </c:v>
                </c:pt>
                <c:pt idx="7">
                  <c:v>DSK </c:v>
                </c:pt>
                <c:pt idx="8">
                  <c:v>Societe Generale Expressbank</c:v>
                </c:pt>
              </c:strCache>
            </c:strRef>
          </c:cat>
          <c:val>
            <c:numRef>
              <c:f>Sheet5!$B$2:$B$10</c:f>
              <c:numCache>
                <c:formatCode>#,##0_);\(#,##0\)</c:formatCode>
                <c:ptCount val="9"/>
                <c:pt idx="0">
                  <c:v>141.37692306</c:v>
                </c:pt>
                <c:pt idx="1">
                  <c:v>100</c:v>
                </c:pt>
                <c:pt idx="2">
                  <c:v>70</c:v>
                </c:pt>
                <c:pt idx="3">
                  <c:v>70</c:v>
                </c:pt>
                <c:pt idx="4">
                  <c:v>65</c:v>
                </c:pt>
                <c:pt idx="5">
                  <c:v>50</c:v>
                </c:pt>
                <c:pt idx="6">
                  <c:v>50</c:v>
                </c:pt>
                <c:pt idx="7">
                  <c:v>40</c:v>
                </c:pt>
                <c:pt idx="8">
                  <c:v>16.7</c:v>
                </c:pt>
              </c:numCache>
            </c:numRef>
          </c:val>
        </c:ser>
        <c:ser>
          <c:idx val="1"/>
          <c:order val="1"/>
          <c:tx>
            <c:strRef>
              <c:f>Sheet5!$C$1</c:f>
              <c:strCache>
                <c:ptCount val="1"/>
                <c:pt idx="0">
                  <c:v>Договорени кредити с МСП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75">
              <a:solidFill>
                <a:schemeClr val="accent3">
                  <a:lumMod val="50000"/>
                </a:schemeClr>
              </a:solidFill>
            </a:ln>
          </c:spPr>
          <c:invertIfNegative val="0"/>
          <c:dLbls>
            <c:delete val="1"/>
          </c:dLbls>
          <c:cat>
            <c:strRef>
              <c:f>Sheet5!$A$2:$A$10</c:f>
              <c:strCache>
                <c:ptCount val="9"/>
                <c:pt idx="0">
                  <c:v>ProCredit Bulgaria </c:v>
                </c:pt>
                <c:pt idx="1">
                  <c:v>Unicredit Bulbank</c:v>
                </c:pt>
                <c:pt idx="2">
                  <c:v>Eurobank Bulgaria AD</c:v>
                </c:pt>
                <c:pt idx="3">
                  <c:v>Raiffeisen Bank</c:v>
                </c:pt>
                <c:pt idx="4">
                  <c:v>UBB </c:v>
                </c:pt>
                <c:pt idx="5">
                  <c:v>CIBANK</c:v>
                </c:pt>
                <c:pt idx="6">
                  <c:v>Piraeus Bank Bulgaria AD </c:v>
                </c:pt>
                <c:pt idx="7">
                  <c:v>DSK </c:v>
                </c:pt>
                <c:pt idx="8">
                  <c:v>Societe Generale Expressbank</c:v>
                </c:pt>
              </c:strCache>
            </c:strRef>
          </c:cat>
          <c:val>
            <c:numRef>
              <c:f>Sheet5!$C$2:$C$10</c:f>
              <c:numCache>
                <c:formatCode>#,##0_);\(#,##0\)</c:formatCode>
                <c:ptCount val="9"/>
                <c:pt idx="0">
                  <c:v>26.751270999999999</c:v>
                </c:pt>
                <c:pt idx="1">
                  <c:v>23.568258</c:v>
                </c:pt>
                <c:pt idx="2">
                  <c:v>26.812192</c:v>
                </c:pt>
                <c:pt idx="3">
                  <c:v>14.872023</c:v>
                </c:pt>
                <c:pt idx="4">
                  <c:v>30.831695000000014</c:v>
                </c:pt>
                <c:pt idx="5">
                  <c:v>20.369021999999987</c:v>
                </c:pt>
                <c:pt idx="6">
                  <c:v>4.198207</c:v>
                </c:pt>
                <c:pt idx="7">
                  <c:v>5.4679979999999961</c:v>
                </c:pt>
                <c:pt idx="8">
                  <c:v>1.4955199999999991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9"/>
        <c:overlap val="100"/>
        <c:axId val="92387200"/>
        <c:axId val="92388736"/>
      </c:barChart>
      <c:catAx>
        <c:axId val="92387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/>
            </a:pPr>
            <a:endParaRPr lang="bg-BG"/>
          </a:p>
        </c:txPr>
        <c:crossAx val="92388736"/>
        <c:crosses val="autoZero"/>
        <c:auto val="1"/>
        <c:lblAlgn val="ctr"/>
        <c:lblOffset val="100"/>
        <c:noMultiLvlLbl val="0"/>
      </c:catAx>
      <c:valAx>
        <c:axId val="92388736"/>
        <c:scaling>
          <c:orientation val="minMax"/>
        </c:scaling>
        <c:delete val="0"/>
        <c:axPos val="l"/>
        <c:majorGridlines/>
        <c:numFmt formatCode="#,##0_);\(#,##0\)" sourceLinked="1"/>
        <c:majorTickMark val="none"/>
        <c:minorTickMark val="none"/>
        <c:tickLblPos val="nextTo"/>
        <c:crossAx val="92387200"/>
        <c:crosses val="autoZero"/>
        <c:crossBetween val="between"/>
      </c:valAx>
      <c:spPr>
        <a:noFill/>
      </c:spPr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000" b="1" i="0" baseline="0">
                <a:effectLst/>
              </a:rPr>
              <a:t>Портфейл по цел на заема</a:t>
            </a:r>
            <a:endParaRPr lang="bg-BG" sz="1000">
              <a:effectLst/>
            </a:endParaRPr>
          </a:p>
        </c:rich>
      </c:tx>
      <c:layout>
        <c:manualLayout>
          <c:xMode val="edge"/>
          <c:yMode val="edge"/>
          <c:x val="0.20897123764573941"/>
          <c:y val="3.6730977691860102E-2"/>
        </c:manualLayout>
      </c:layout>
      <c:overlay val="0"/>
    </c:title>
    <c:autoTitleDeleted val="0"/>
    <c:view3D>
      <c:rotX val="30"/>
      <c:rotY val="27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1.3537232178321909E-2"/>
                  <c:y val="0.16191477719046793"/>
                </c:manualLayout>
              </c:layout>
              <c:tx>
                <c:rich>
                  <a:bodyPr/>
                  <a:lstStyle/>
                  <a:p>
                    <a:r>
                      <a:rPr lang="ru-RU" sz="750" dirty="0"/>
                      <a:t>Инвестиции в </a:t>
                    </a:r>
                    <a:r>
                      <a:rPr lang="ru-RU" sz="750" dirty="0" err="1"/>
                      <a:t>материални</a:t>
                    </a:r>
                    <a:r>
                      <a:rPr lang="ru-RU" sz="750" dirty="0"/>
                      <a:t> </a:t>
                    </a:r>
                    <a:r>
                      <a:rPr lang="ru-RU" sz="750" dirty="0" err="1"/>
                      <a:t>активи</a:t>
                    </a:r>
                    <a:r>
                      <a:rPr lang="ru-RU" sz="750" dirty="0"/>
                      <a:t>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Sheet2!$A$10:$A$11</c:f>
              <c:strCache>
                <c:ptCount val="2"/>
                <c:pt idx="0">
                  <c:v>Инвестиции в материални активи</c:v>
                </c:pt>
                <c:pt idx="1">
                  <c:v>Обоботен капитал</c:v>
                </c:pt>
              </c:strCache>
            </c:strRef>
          </c:cat>
          <c:val>
            <c:numRef>
              <c:f>Sheet2!$B$10:$B$11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000" dirty="0" smtClean="0"/>
              <a:t>Портфейл по категория</a:t>
            </a:r>
            <a:endParaRPr lang="en-US" sz="1000" dirty="0"/>
          </a:p>
        </c:rich>
      </c:tx>
      <c:layout>
        <c:manualLayout>
          <c:xMode val="edge"/>
          <c:yMode val="edge"/>
          <c:x val="0.17148638776905609"/>
          <c:y val="0.1355264187588483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25400" cmpd="sng"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Sheet2!$A$3:$A$5</c:f>
              <c:strCache>
                <c:ptCount val="3"/>
                <c:pt idx="0">
                  <c:v>Средни</c:v>
                </c:pt>
                <c:pt idx="1">
                  <c:v>Микро</c:v>
                </c:pt>
                <c:pt idx="2">
                  <c:v>Малки</c:v>
                </c:pt>
              </c:strCache>
            </c:strRef>
          </c:cat>
          <c:val>
            <c:numRef>
              <c:f>Sheet2!$B$3:$B$5</c:f>
              <c:numCache>
                <c:formatCode>0</c:formatCode>
                <c:ptCount val="3"/>
                <c:pt idx="0">
                  <c:v>11.202185792349727</c:v>
                </c:pt>
                <c:pt idx="1">
                  <c:v>52.732240437158474</c:v>
                </c:pt>
                <c:pt idx="2">
                  <c:v>36.065573770491802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72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000"/>
              <a:t>Портфейл по цел на заема</a:t>
            </a:r>
          </a:p>
        </c:rich>
      </c:tx>
      <c:layout>
        <c:manualLayout>
          <c:xMode val="edge"/>
          <c:yMode val="edge"/>
          <c:x val="0.20437597149219786"/>
          <c:y val="3.38889279268781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38254593175853"/>
          <c:y val="0.20546150481189851"/>
          <c:w val="0.27901574803149609"/>
          <c:h val="0.46502624671916021"/>
        </c:manualLayout>
      </c:layout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7.6932667727161201E-3"/>
                  <c:y val="0.173067908608410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270004467479561"/>
                  <c:y val="-0.15042058739029465"/>
                </c:manualLayout>
              </c:layout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Sheet2!$A$10:$A$11</c:f>
              <c:strCache>
                <c:ptCount val="2"/>
                <c:pt idx="0">
                  <c:v>Инвестиции в материални активи</c:v>
                </c:pt>
                <c:pt idx="1">
                  <c:v>Обоботен капитал</c:v>
                </c:pt>
              </c:strCache>
            </c:strRef>
          </c:cat>
          <c:val>
            <c:numRef>
              <c:f>Sheet2!$B$10:$B$11</c:f>
              <c:numCache>
                <c:formatCode>General</c:formatCode>
                <c:ptCount val="2"/>
                <c:pt idx="0">
                  <c:v>22</c:v>
                </c:pt>
                <c:pt idx="1">
                  <c:v>78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000"/>
              <a:t>Портфейл по сектори,</a:t>
            </a:r>
            <a:r>
              <a:rPr lang="bg-BG" sz="1000" baseline="0"/>
              <a:t> </a:t>
            </a:r>
            <a:r>
              <a:rPr lang="en-US" sz="1000" baseline="0"/>
              <a:t>NACE 1</a:t>
            </a:r>
            <a:endParaRPr lang="bg-BG" sz="100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0.20801509186351705"/>
                  <c:y val="-2.7177748614756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4196916010498686"/>
                  <c:y val="1.845326625838436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8.4966316710411202E-2"/>
                  <c:y val="-4.00623359580052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861439195100622"/>
                  <c:y val="-0.110732720909886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8.4611767279090117E-2"/>
                  <c:y val="-3.176582093904928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in Microsoft PowerPoint]Sheet3'!$E$3:$E$8</c:f>
              <c:strCache>
                <c:ptCount val="6"/>
                <c:pt idx="0">
                  <c:v>Търговия; Ремонт на автомобили и мотоциклети</c:v>
                </c:pt>
                <c:pt idx="1">
                  <c:v>Преработваща промишленост</c:v>
                </c:pt>
                <c:pt idx="2">
                  <c:v>Транспорт, складиране и пощи</c:v>
                </c:pt>
                <c:pt idx="3">
                  <c:v>Строителство</c:v>
                </c:pt>
                <c:pt idx="4">
                  <c:v>Хотелиерство и ресторантьорство</c:v>
                </c:pt>
                <c:pt idx="5">
                  <c:v>Други</c:v>
                </c:pt>
              </c:strCache>
            </c:strRef>
          </c:cat>
          <c:val>
            <c:numRef>
              <c:f>'[Chart in Microsoft PowerPoint]Sheet3'!$F$3:$F$8</c:f>
              <c:numCache>
                <c:formatCode>0</c:formatCode>
                <c:ptCount val="6"/>
                <c:pt idx="0">
                  <c:v>47.60928961748634</c:v>
                </c:pt>
                <c:pt idx="1">
                  <c:v>16.051912568306012</c:v>
                </c:pt>
                <c:pt idx="2">
                  <c:v>12.226775956284152</c:v>
                </c:pt>
                <c:pt idx="3">
                  <c:v>7.2404371584699447</c:v>
                </c:pt>
                <c:pt idx="4">
                  <c:v>3.6885245901639343</c:v>
                </c:pt>
                <c:pt idx="5">
                  <c:v>13.183060109289618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86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 sz="1200" dirty="0" smtClean="0"/>
              <a:t>Северозападен</a:t>
            </a:r>
            <a:endParaRPr lang="en-US" sz="1200" dirty="0"/>
          </a:p>
        </c:rich>
      </c:tx>
      <c:layout>
        <c:manualLayout>
          <c:xMode val="edge"/>
          <c:yMode val="edge"/>
          <c:x val="0.40263188976377956"/>
          <c:y val="0.125328947368421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9748578302712159"/>
          <c:y val="0.21647733918128656"/>
          <c:w val="0.3800286526684164"/>
          <c:h val="0.63504788011695901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7"/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900" b="1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in Microsoft PowerPoint]Sheet4'!$A$13:$A$16</c:f>
              <c:strCache>
                <c:ptCount val="4"/>
                <c:pt idx="0">
                  <c:v>Търговия; Ремонт на автомобили и мотоциклети</c:v>
                </c:pt>
                <c:pt idx="1">
                  <c:v>Преработваща промишленост</c:v>
                </c:pt>
                <c:pt idx="2">
                  <c:v>Транспорт, складиране и пощи</c:v>
                </c:pt>
                <c:pt idx="3">
                  <c:v>Други</c:v>
                </c:pt>
              </c:strCache>
            </c:strRef>
          </c:cat>
          <c:val>
            <c:numRef>
              <c:f>'[Chart in Microsoft PowerPoint]Sheet4'!$B$13:$B$16</c:f>
              <c:numCache>
                <c:formatCode>0</c:formatCode>
                <c:ptCount val="4"/>
                <c:pt idx="0">
                  <c:v>2469113.3687550002</c:v>
                </c:pt>
                <c:pt idx="1">
                  <c:v>2075563.8526880001</c:v>
                </c:pt>
                <c:pt idx="2">
                  <c:v>1044867.3964529999</c:v>
                </c:pt>
                <c:pt idx="3">
                  <c:v>867663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32"/>
      </c:doughnut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1200" b="1" dirty="0" smtClean="0">
                <a:effectLst/>
              </a:rPr>
              <a:t>Северен централен</a:t>
            </a:r>
            <a:endParaRPr lang="bg-BG" sz="1200" dirty="0">
              <a:effectLst/>
            </a:endParaRPr>
          </a:p>
        </c:rich>
      </c:tx>
      <c:layout>
        <c:manualLayout>
          <c:xMode val="edge"/>
          <c:yMode val="edge"/>
          <c:x val="0.35101377952755908"/>
          <c:y val="6.3960639606396058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7"/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114FA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B6B6B6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1.1111111111111112E-2"/>
                  <c:y val="9.8400984009840101E-3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ysClr val="windowText" lastClr="000000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0555774278215198E-2"/>
                  <c:y val="1.4486482619151187E-2"/>
                </c:manualLayout>
              </c:layout>
              <c:tx>
                <c:rich>
                  <a:bodyPr/>
                  <a:lstStyle/>
                  <a:p>
                    <a:r>
                      <a:rPr lang="bg-BG" sz="900" dirty="0"/>
                      <a:t>Преработваща промишленост
24%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8.8889107611548557E-2"/>
                  <c:y val="-9.3225247213102047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Транспорт, складиране и пощи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3333333333333332E-3"/>
                  <c:y val="-2.3131204540391862E-2"/>
                </c:manualLayout>
              </c:layout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in Microsoft PowerPoint]Sheet4'!$A$20:$A$23</c:f>
              <c:strCache>
                <c:ptCount val="4"/>
                <c:pt idx="0">
                  <c:v>Търговия; Ремонт на автомобили и мотоциклети</c:v>
                </c:pt>
                <c:pt idx="1">
                  <c:v>Преработваща промишленост</c:v>
                </c:pt>
                <c:pt idx="2">
                  <c:v>Транспорт, складиране и пощи</c:v>
                </c:pt>
                <c:pt idx="3">
                  <c:v>Други</c:v>
                </c:pt>
              </c:strCache>
            </c:strRef>
          </c:cat>
          <c:val>
            <c:numRef>
              <c:f>'[Chart in Microsoft PowerPoint]Sheet4'!$B$20:$B$23</c:f>
              <c:numCache>
                <c:formatCode>0</c:formatCode>
                <c:ptCount val="4"/>
                <c:pt idx="0">
                  <c:v>6605558.2540419986</c:v>
                </c:pt>
                <c:pt idx="1">
                  <c:v>2782640.2774259998</c:v>
                </c:pt>
                <c:pt idx="2">
                  <c:v>904647.87328200007</c:v>
                </c:pt>
                <c:pt idx="3">
                  <c:v>1093031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60"/>
        <c:holeSize val="32"/>
      </c:doughnut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1200" dirty="0" smtClean="0"/>
              <a:t>Североизточен</a:t>
            </a:r>
            <a:endParaRPr lang="en-US" sz="1200" dirty="0"/>
          </a:p>
        </c:rich>
      </c:tx>
      <c:layout>
        <c:manualLayout>
          <c:xMode val="edge"/>
          <c:yMode val="edge"/>
          <c:x val="0.41038188976377959"/>
          <c:y val="0.1051311728395061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237642169728783"/>
          <c:y val="0.21523225308641974"/>
          <c:w val="0.37746959755030624"/>
          <c:h val="0.66581442901234567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6"/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B6B6B6">
                  <a:lumMod val="50000"/>
                </a:srgbClr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rgbClr val="114FA0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rgbClr val="009999"/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-2.2222440944881891E-2"/>
                  <c:y val="-8.3295138888888884E-2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900" noProof="0" dirty="0" smtClean="0"/>
                      <a:t>Търговия; Ремонт на автомобили и мотоциклети
68%</a:t>
                    </a:r>
                    <a:endParaRPr lang="bg-BG" sz="900" noProof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5"/>
                  <c:y val="-6.8017746913580243E-2"/>
                </c:manualLayout>
              </c:layout>
              <c:tx>
                <c:rich>
                  <a:bodyPr/>
                  <a:lstStyle/>
                  <a:p>
                    <a:r>
                      <a:rPr lang="bg-BG" dirty="0"/>
                      <a:t>Преработваща </a:t>
                    </a:r>
                    <a:r>
                      <a:rPr lang="bg-BG" dirty="0" smtClean="0"/>
                      <a:t>промишленост, 6</a:t>
                    </a:r>
                    <a:r>
                      <a:rPr lang="bg-BG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388888888888889"/>
                  <c:y val="-8.9826637212141055E-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944444444444445"/>
                  <c:y val="4.8418209876543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2777777777777768"/>
                  <c:y val="0.10582561728395053"/>
                </c:manualLayout>
              </c:layout>
              <c:tx>
                <c:rich>
                  <a:bodyPr/>
                  <a:lstStyle/>
                  <a:p>
                    <a:r>
                      <a:rPr lang="bg-BG" sz="800" dirty="0"/>
                      <a:t>Административни </a:t>
                    </a:r>
                    <a:r>
                      <a:rPr lang="bg-BG" sz="800" dirty="0" smtClean="0"/>
                      <a:t>дейности, 3</a:t>
                    </a:r>
                    <a:r>
                      <a:rPr lang="bg-BG" sz="800" dirty="0"/>
                      <a:t>%</a:t>
                    </a:r>
                    <a:endParaRPr lang="bg-BG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'[Chart in Microsoft PowerPoint]Sheet4'!$A$27:$A$32</c:f>
              <c:strCache>
                <c:ptCount val="6"/>
                <c:pt idx="0">
                  <c:v>Търговия; Ремонт на автомобили и мотоциклети</c:v>
                </c:pt>
                <c:pt idx="1">
                  <c:v>Други</c:v>
                </c:pt>
                <c:pt idx="2">
                  <c:v>Преработваща промишленост</c:v>
                </c:pt>
                <c:pt idx="3">
                  <c:v>Хотелиерство и ресторантьорство</c:v>
                </c:pt>
                <c:pt idx="4">
                  <c:v>Строителство</c:v>
                </c:pt>
                <c:pt idx="5">
                  <c:v>Административни и спомагателни дейности</c:v>
                </c:pt>
              </c:strCache>
            </c:strRef>
          </c:cat>
          <c:val>
            <c:numRef>
              <c:f>'[Chart in Microsoft PowerPoint]Sheet4'!$B$27:$B$32</c:f>
              <c:numCache>
                <c:formatCode>0</c:formatCode>
                <c:ptCount val="6"/>
                <c:pt idx="0">
                  <c:v>10814653.523064991</c:v>
                </c:pt>
                <c:pt idx="1">
                  <c:v>1834752</c:v>
                </c:pt>
                <c:pt idx="2">
                  <c:v>990955.25328400009</c:v>
                </c:pt>
                <c:pt idx="3">
                  <c:v>926693.7821800001</c:v>
                </c:pt>
                <c:pt idx="4">
                  <c:v>816173.18478800007</c:v>
                </c:pt>
                <c:pt idx="5">
                  <c:v>476395.69901299995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27"/>
        <c:holeSize val="32"/>
      </c:doughnut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bg-B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bg-BG" sz="1200" dirty="0" smtClean="0"/>
              <a:t>Югозападен</a:t>
            </a:r>
            <a:endParaRPr lang="en-US" sz="1200" dirty="0"/>
          </a:p>
        </c:rich>
      </c:tx>
      <c:layout>
        <c:manualLayout>
          <c:xMode val="edge"/>
          <c:yMode val="edge"/>
          <c:x val="0.38356933508311464"/>
          <c:y val="8.7962962962962965E-2"/>
        </c:manualLayout>
      </c:layout>
      <c:overlay val="0"/>
    </c:title>
    <c:autoTitleDeleted val="0"/>
    <c:plotArea>
      <c:layout/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explosion val="7"/>
          <c:dPt>
            <c:idx val="0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rgbClr val="114FA0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ysClr val="windowText" lastClr="000000">
                  <a:lumMod val="75000"/>
                  <a:lumOff val="25000"/>
                </a:sysClr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rgbClr val="009999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ysClr val="window" lastClr="FFFFFF">
                  <a:lumMod val="65000"/>
                </a:sys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9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900" noProof="0" dirty="0" smtClean="0"/>
                      <a:t>Търговия; Ремонт на автомобили и мотоциклети
45%</a:t>
                    </a:r>
                    <a:endParaRPr lang="bg-BG" sz="900" noProof="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8.3331146106736653E-3"/>
                  <c:y val="2.4595363079614623E-3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tx1"/>
                        </a:solidFill>
                      </a:defRPr>
                    </a:pPr>
                    <a:r>
                      <a:rPr lang="bg-BG" sz="700" dirty="0">
                        <a:solidFill>
                          <a:schemeClr val="bg1"/>
                        </a:solidFill>
                      </a:rPr>
                      <a:t>Преработваща промишленост
</a:t>
                    </a:r>
                    <a:r>
                      <a:rPr lang="bg-BG" sz="800" dirty="0">
                        <a:solidFill>
                          <a:schemeClr val="bg1"/>
                        </a:solidFill>
                      </a:rPr>
                      <a:t>14%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bg-BG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4444444444444342E-2"/>
                  <c:y val="-0.134259259259259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4999978127734034"/>
                  <c:y val="-8.3333333333333329E-2"/>
                </c:manualLayout>
              </c:layout>
              <c:tx>
                <c:rich>
                  <a:bodyPr/>
                  <a:lstStyle/>
                  <a:p>
                    <a:r>
                      <a:rPr lang="bg-BG" noProof="0" dirty="0" smtClean="0"/>
                      <a:t>Информационни, творчески продукти и далекосъобщения
9%</a:t>
                    </a:r>
                    <a:endParaRPr lang="bg-BG" noProof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0.13333311461067365"/>
                  <c:y val="8.056284631087781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Транспорт</a:t>
                    </a:r>
                    <a:r>
                      <a:rPr lang="ru-RU" dirty="0"/>
                      <a:t>, складиране и </a:t>
                    </a:r>
                    <a:r>
                      <a:rPr lang="bg-BG" noProof="0" dirty="0" smtClean="0"/>
                      <a:t>пощи</a:t>
                    </a:r>
                    <a:r>
                      <a:rPr lang="ru-RU" dirty="0" smtClean="0"/>
                      <a:t>, 5</a:t>
                    </a:r>
                    <a:r>
                      <a:rPr lang="ru-RU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4444422572178478"/>
                  <c:y val="0.10648075240594926"/>
                </c:manualLayout>
              </c:layout>
              <c:tx>
                <c:rich>
                  <a:bodyPr rot="0" anchor="t" anchorCtr="0"/>
                  <a:lstStyle/>
                  <a:p>
                    <a:pPr>
                      <a:defRPr sz="85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bg-BG" sz="850" noProof="1" smtClean="0"/>
                      <a:t>Проф.дейности и научни</a:t>
                    </a:r>
                    <a:r>
                      <a:rPr lang="bg-BG" sz="850" baseline="0" noProof="1" smtClean="0"/>
                      <a:t> </a:t>
                    </a:r>
                    <a:r>
                      <a:rPr lang="bg-BG" sz="850" noProof="1" smtClean="0"/>
                      <a:t>изследвания, 4</a:t>
                    </a:r>
                    <a:r>
                      <a:rPr lang="ru-RU" sz="850" dirty="0" smtClean="0"/>
                      <a:t>%</a:t>
                    </a:r>
                    <a:endParaRPr lang="ru-RU" sz="850" dirty="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 b="1">
                    <a:solidFill>
                      <a:sysClr val="windowText" lastClr="000000"/>
                    </a:solidFill>
                  </a:defRPr>
                </a:pPr>
                <a:endParaRPr lang="bg-BG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Sheet4!$A$36:$A$42</c:f>
              <c:strCache>
                <c:ptCount val="7"/>
                <c:pt idx="0">
                  <c:v>Търговия; Ремонт на автомобили и мотоциклети</c:v>
                </c:pt>
                <c:pt idx="1">
                  <c:v>Преработваща промишленост</c:v>
                </c:pt>
                <c:pt idx="2">
                  <c:v>Други</c:v>
                </c:pt>
                <c:pt idx="3">
                  <c:v>Строителство</c:v>
                </c:pt>
                <c:pt idx="4">
                  <c:v>Информация и творчески продукти и далекосъобщения</c:v>
                </c:pt>
                <c:pt idx="5">
                  <c:v>Транспорт, складиране и пощи</c:v>
                </c:pt>
                <c:pt idx="6">
                  <c:v>Професионални дейности и научни изследвания</c:v>
                </c:pt>
              </c:strCache>
            </c:strRef>
          </c:cat>
          <c:val>
            <c:numRef>
              <c:f>Sheet4!$B$36:$B$42</c:f>
              <c:numCache>
                <c:formatCode>0</c:formatCode>
                <c:ptCount val="7"/>
                <c:pt idx="0">
                  <c:v>32624798.851623029</c:v>
                </c:pt>
                <c:pt idx="1">
                  <c:v>10387701.600553002</c:v>
                </c:pt>
                <c:pt idx="2">
                  <c:v>8737146</c:v>
                </c:pt>
                <c:pt idx="3">
                  <c:v>8178262.1802550023</c:v>
                </c:pt>
                <c:pt idx="4">
                  <c:v>6753607.417049001</c:v>
                </c:pt>
                <c:pt idx="5">
                  <c:v>3545096.0564130014</c:v>
                </c:pt>
                <c:pt idx="6">
                  <c:v>2436965.5931310006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114"/>
        <c:holeSize val="32"/>
      </c:doughnut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3743B-EA68-44EF-87D7-360AC9F86EEA}" type="doc">
      <dgm:prSet loTypeId="urn:microsoft.com/office/officeart/2005/8/layout/lProcess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bg-BG"/>
        </a:p>
      </dgm:t>
    </dgm:pt>
    <dgm:pt modelId="{4478FB66-F42D-4884-998E-747BC0EC9C2C}">
      <dgm:prSet phldrT="[Text]" custT="1"/>
      <dgm:spPr>
        <a:solidFill>
          <a:schemeClr val="accent2">
            <a:lumMod val="40000"/>
            <a:lumOff val="60000"/>
            <a:alpha val="60000"/>
          </a:schemeClr>
        </a:solidFill>
        <a:effectLst/>
        <a:scene3d>
          <a:camera prst="orthographicFront"/>
          <a:lightRig rig="glow" dir="t"/>
        </a:scene3d>
        <a:sp3d prstMaterial="metal">
          <a:bevelT w="165100" prst="coolSlant"/>
        </a:sp3d>
      </dgm:spPr>
      <dgm:t>
        <a:bodyPr anchor="t"/>
        <a:lstStyle/>
        <a:p>
          <a:r>
            <a:rPr lang="ru-RU" sz="1400" b="1" dirty="0" smtClean="0">
              <a:solidFill>
                <a:srgbClr val="002060"/>
              </a:solidFill>
            </a:rPr>
            <a:t>Приоритетна ос 2: </a:t>
          </a:r>
          <a:br>
            <a:rPr lang="ru-RU" sz="1400" b="1" dirty="0" smtClean="0">
              <a:solidFill>
                <a:srgbClr val="002060"/>
              </a:solidFill>
            </a:rPr>
          </a:br>
          <a:r>
            <a:rPr lang="ru-RU" sz="1400" b="1" dirty="0" smtClean="0">
              <a:solidFill>
                <a:srgbClr val="002060"/>
              </a:solidFill>
            </a:rPr>
            <a:t>Предприемачество и капацитет за растеж на МСП </a:t>
          </a:r>
          <a:endParaRPr lang="bg-BG" sz="1400" b="1" dirty="0">
            <a:solidFill>
              <a:srgbClr val="002060"/>
            </a:solidFill>
          </a:endParaRPr>
        </a:p>
      </dgm:t>
    </dgm:pt>
    <dgm:pt modelId="{5B761C31-3399-4366-9FB3-D31952D565FC}" type="parTrans" cxnId="{04EAAE02-DED4-4C16-91EE-FCD67A918B20}">
      <dgm:prSet/>
      <dgm:spPr/>
      <dgm:t>
        <a:bodyPr/>
        <a:lstStyle/>
        <a:p>
          <a:endParaRPr lang="bg-BG"/>
        </a:p>
      </dgm:t>
    </dgm:pt>
    <dgm:pt modelId="{3DAA543C-E0E4-4E3E-AECD-10134DF1D4F9}" type="sibTrans" cxnId="{04EAAE02-DED4-4C16-91EE-FCD67A918B20}">
      <dgm:prSet/>
      <dgm:spPr/>
      <dgm:t>
        <a:bodyPr/>
        <a:lstStyle/>
        <a:p>
          <a:endParaRPr lang="bg-BG"/>
        </a:p>
      </dgm:t>
    </dgm:pt>
    <dgm:pt modelId="{0E3AB651-9649-4DA8-9E3E-40B5FCEFBCF0}">
      <dgm:prSet phldrT="[Text]" custT="1"/>
      <dgm:spPr>
        <a:solidFill>
          <a:schemeClr val="accent6">
            <a:lumMod val="40000"/>
            <a:lumOff val="60000"/>
            <a:alpha val="98000"/>
          </a:schemeClr>
        </a:solidFill>
        <a:effectLst/>
        <a:scene3d>
          <a:camera prst="orthographicFront"/>
          <a:lightRig rig="glow" dir="t"/>
        </a:scene3d>
        <a:sp3d>
          <a:bevelT w="165100" prst="coolSlant"/>
        </a:sp3d>
      </dgm:spPr>
      <dgm:t>
        <a:bodyPr anchor="t"/>
        <a:lstStyle/>
        <a:p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Приоритетна ос 3: </a:t>
          </a:r>
          <a:b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Енергийна и ресурсна </a:t>
          </a:r>
          <a:r>
            <a:rPr lang="bg-BG" sz="1400" b="1" noProof="0" dirty="0" smtClean="0">
              <a:solidFill>
                <a:schemeClr val="accent6">
                  <a:lumMod val="50000"/>
                </a:schemeClr>
              </a:solidFill>
            </a:rPr>
            <a:t>ефективност</a:t>
          </a:r>
          <a:endParaRPr lang="bg-BG" sz="1400" b="1" noProof="0" dirty="0">
            <a:solidFill>
              <a:schemeClr val="accent6">
                <a:lumMod val="50000"/>
              </a:schemeClr>
            </a:solidFill>
          </a:endParaRPr>
        </a:p>
      </dgm:t>
    </dgm:pt>
    <dgm:pt modelId="{80C2337D-4736-4102-966E-446F2338B4E7}" type="parTrans" cxnId="{E3791008-6254-4271-9457-1B17697B33A3}">
      <dgm:prSet/>
      <dgm:spPr/>
      <dgm:t>
        <a:bodyPr/>
        <a:lstStyle/>
        <a:p>
          <a:endParaRPr lang="bg-BG"/>
        </a:p>
      </dgm:t>
    </dgm:pt>
    <dgm:pt modelId="{A5579BEC-F74B-4179-A195-4983CD41105B}" type="sibTrans" cxnId="{E3791008-6254-4271-9457-1B17697B33A3}">
      <dgm:prSet/>
      <dgm:spPr/>
      <dgm:t>
        <a:bodyPr/>
        <a:lstStyle/>
        <a:p>
          <a:endParaRPr lang="bg-BG"/>
        </a:p>
      </dgm:t>
    </dgm:pt>
    <dgm:pt modelId="{F9FA4259-2013-4683-A7FB-AEECA0B896E9}">
      <dgm:prSet custT="1"/>
      <dgm:spPr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/>
        </a:scene3d>
        <a:sp3d>
          <a:bevelT w="165100" prst="coolSlant"/>
        </a:sp3d>
      </dgm:spPr>
      <dgm:t>
        <a:bodyPr tIns="0" bIns="360000"/>
        <a:lstStyle/>
        <a:p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/>
            </a:rPr>
            <a:t>Приоритетна ос 1: </a:t>
          </a:r>
          <a:br>
            <a:rPr lang="ru-RU" sz="1400" b="1" dirty="0" smtClean="0">
              <a:solidFill>
                <a:schemeClr val="accent4">
                  <a:lumMod val="50000"/>
                </a:schemeClr>
              </a:solidFill>
              <a:effectLst/>
            </a:rPr>
          </a:br>
          <a:r>
            <a:rPr lang="ru-RU" sz="1400" b="1" dirty="0" smtClean="0">
              <a:solidFill>
                <a:schemeClr val="accent4">
                  <a:lumMod val="50000"/>
                </a:schemeClr>
              </a:solidFill>
              <a:effectLst/>
            </a:rPr>
            <a:t>Технологично развитие и иновации</a:t>
          </a:r>
          <a:endParaRPr lang="bg-BG" sz="1400" b="1" dirty="0">
            <a:solidFill>
              <a:schemeClr val="accent4">
                <a:lumMod val="50000"/>
              </a:schemeClr>
            </a:solidFill>
            <a:effectLst/>
          </a:endParaRPr>
        </a:p>
      </dgm:t>
    </dgm:pt>
    <dgm:pt modelId="{E8EB82A7-D2B5-4922-9328-36B46B96D755}" type="parTrans" cxnId="{3857793C-52D0-4739-A6B3-967E0CC040ED}">
      <dgm:prSet/>
      <dgm:spPr/>
      <dgm:t>
        <a:bodyPr/>
        <a:lstStyle/>
        <a:p>
          <a:endParaRPr lang="bg-BG"/>
        </a:p>
      </dgm:t>
    </dgm:pt>
    <dgm:pt modelId="{C7828996-BC21-44DB-8E4F-B86A77300E91}" type="sibTrans" cxnId="{3857793C-52D0-4739-A6B3-967E0CC040ED}">
      <dgm:prSet/>
      <dgm:spPr/>
      <dgm:t>
        <a:bodyPr/>
        <a:lstStyle/>
        <a:p>
          <a:endParaRPr lang="bg-BG"/>
        </a:p>
      </dgm:t>
    </dgm:pt>
    <dgm:pt modelId="{17BF6DBC-DB1C-48F7-90EB-F4224FA92913}">
      <dgm:prSet custT="1"/>
      <dgm:spPr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ln cmpd="dbl">
          <a:gradFill flip="none" rotWithShape="1">
            <a:gsLst>
              <a:gs pos="400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gm:spPr>
      <dgm:t>
        <a:bodyPr vert="horz" anchor="ctr" anchorCtr="1">
          <a:sp3d/>
        </a:bodyPr>
        <a:lstStyle/>
        <a:p>
          <a:r>
            <a:rPr lang="bg-BG" sz="1400" b="1" spc="0" dirty="0" smtClean="0">
              <a:solidFill>
                <a:schemeClr val="accent4">
                  <a:lumMod val="50000"/>
                </a:schemeClr>
              </a:solidFill>
              <a:effectLst/>
            </a:rPr>
            <a:t>Фонд за технологичен трансфер </a:t>
          </a:r>
          <a:r>
            <a:rPr lang="en-US" sz="1400" b="1" spc="0" dirty="0" smtClean="0">
              <a:solidFill>
                <a:schemeClr val="accent4">
                  <a:lumMod val="50000"/>
                </a:schemeClr>
              </a:solidFill>
              <a:effectLst/>
            </a:rPr>
            <a:t/>
          </a:r>
          <a:br>
            <a:rPr lang="en-US" sz="1400" b="1" spc="0" dirty="0" smtClean="0">
              <a:solidFill>
                <a:schemeClr val="accent4">
                  <a:lumMod val="50000"/>
                </a:schemeClr>
              </a:solidFill>
              <a:effectLst/>
            </a:rPr>
          </a:br>
          <a:r>
            <a:rPr lang="bg-BG" sz="1400" b="1" spc="0" dirty="0" smtClean="0">
              <a:solidFill>
                <a:schemeClr val="accent4">
                  <a:lumMod val="50000"/>
                </a:schemeClr>
              </a:solidFill>
              <a:effectLst/>
            </a:rPr>
            <a:t>(30 млн. евро)</a:t>
          </a:r>
          <a:endParaRPr lang="bg-BG" sz="1400" b="1" spc="0" dirty="0">
            <a:solidFill>
              <a:schemeClr val="accent4">
                <a:lumMod val="50000"/>
              </a:schemeClr>
            </a:solidFill>
            <a:effectLst/>
          </a:endParaRPr>
        </a:p>
      </dgm:t>
    </dgm:pt>
    <dgm:pt modelId="{FC6B2757-C1A4-4B0E-837E-8028FFB5F874}" type="parTrans" cxnId="{AA5422EE-D13C-4978-9655-2778E9EE18ED}">
      <dgm:prSet/>
      <dgm:spPr/>
      <dgm:t>
        <a:bodyPr/>
        <a:lstStyle/>
        <a:p>
          <a:endParaRPr lang="bg-BG"/>
        </a:p>
      </dgm:t>
    </dgm:pt>
    <dgm:pt modelId="{B699B91C-8213-401F-A0FE-70B080DF8D6B}" type="sibTrans" cxnId="{AA5422EE-D13C-4978-9655-2778E9EE18ED}">
      <dgm:prSet/>
      <dgm:spPr/>
      <dgm:t>
        <a:bodyPr/>
        <a:lstStyle/>
        <a:p>
          <a:endParaRPr lang="bg-BG"/>
        </a:p>
      </dgm:t>
    </dgm:pt>
    <dgm:pt modelId="{A3CC174E-0DAA-4804-8C59-598B46A9BA93}">
      <dgm:prSet custT="1"/>
      <dgm:spPr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ln>
          <a:gradFill flip="none" rotWithShape="1">
            <a:gsLst>
              <a:gs pos="400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gm:spPr>
      <dgm:t>
        <a:bodyPr vert="horz">
          <a:sp3d/>
        </a:bodyPr>
        <a:lstStyle/>
        <a:p>
          <a:r>
            <a:rPr lang="bg-BG" sz="1400" b="1" dirty="0" smtClean="0">
              <a:solidFill>
                <a:schemeClr val="accent4">
                  <a:lumMod val="50000"/>
                </a:schemeClr>
              </a:solidFill>
            </a:rPr>
            <a:t>Гаранции, покриващи загуби по </a:t>
          </a:r>
          <a:r>
            <a:rPr lang="bg-BG" sz="1400" b="1" dirty="0" smtClean="0">
              <a:solidFill>
                <a:schemeClr val="accent4">
                  <a:lumMod val="50000"/>
                </a:schemeClr>
              </a:solidFill>
              <a:effectLst/>
            </a:rPr>
            <a:t>портфейл</a:t>
          </a:r>
          <a:r>
            <a:rPr lang="bg-BG" sz="1400" b="1" dirty="0" smtClean="0">
              <a:solidFill>
                <a:schemeClr val="accent4">
                  <a:lumMod val="50000"/>
                </a:schemeClr>
              </a:solidFill>
            </a:rPr>
            <a:t> от заеми </a:t>
          </a:r>
          <a:r>
            <a:rPr lang="en-US" sz="1400" b="1" dirty="0" smtClean="0">
              <a:solidFill>
                <a:schemeClr val="accent4">
                  <a:lumMod val="50000"/>
                </a:schemeClr>
              </a:solidFill>
            </a:rPr>
            <a:t/>
          </a:r>
          <a:br>
            <a:rPr lang="en-US" sz="1400" b="1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bg-BG" sz="1400" b="1" dirty="0" smtClean="0">
              <a:solidFill>
                <a:schemeClr val="accent4">
                  <a:lumMod val="50000"/>
                </a:schemeClr>
              </a:solidFill>
            </a:rPr>
            <a:t>(30 млн. евро)</a:t>
          </a:r>
          <a:endParaRPr lang="bg-BG" sz="1400" b="1" dirty="0">
            <a:solidFill>
              <a:schemeClr val="accent4">
                <a:lumMod val="50000"/>
              </a:schemeClr>
            </a:solidFill>
          </a:endParaRPr>
        </a:p>
      </dgm:t>
    </dgm:pt>
    <dgm:pt modelId="{AFC5EFE4-2A00-4470-8A4A-E49C69980C68}" type="parTrans" cxnId="{1C74C3EE-CC28-4650-AD0A-458057E86D9B}">
      <dgm:prSet/>
      <dgm:spPr/>
      <dgm:t>
        <a:bodyPr/>
        <a:lstStyle/>
        <a:p>
          <a:endParaRPr lang="bg-BG"/>
        </a:p>
      </dgm:t>
    </dgm:pt>
    <dgm:pt modelId="{C6490519-8FF2-42D9-B7B5-8C8184DFDC9A}" type="sibTrans" cxnId="{1C74C3EE-CC28-4650-AD0A-458057E86D9B}">
      <dgm:prSet/>
      <dgm:spPr/>
      <dgm:t>
        <a:bodyPr/>
        <a:lstStyle/>
        <a:p>
          <a:endParaRPr lang="bg-BG"/>
        </a:p>
      </dgm:t>
    </dgm:pt>
    <dgm:pt modelId="{CB1E233C-5228-4E3A-8DB7-73365021750D}">
      <dgm:prSet phldrT="[Text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ln>
          <a:gradFill flip="none" rotWithShape="1">
            <a:gsLst>
              <a:gs pos="0">
                <a:schemeClr val="accent6">
                  <a:lumMod val="75000"/>
                </a:schemeClr>
              </a:gs>
              <a:gs pos="28000">
                <a:schemeClr val="accent6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a:ln>
        <a:scene3d>
          <a:camera prst="orthographicFront"/>
          <a:lightRig rig="glow" dir="t"/>
        </a:scene3d>
        <a:sp3d prstMaterial="plastic">
          <a:bevelT w="127000" h="25400" prst="softRound"/>
        </a:sp3d>
      </dgm:spPr>
      <dgm:t>
        <a:bodyPr/>
        <a:lstStyle/>
        <a:p>
          <a:r>
            <a:rPr lang="bg-BG" sz="1400" b="1" noProof="0" dirty="0" smtClean="0">
              <a:solidFill>
                <a:schemeClr val="accent6">
                  <a:lumMod val="50000"/>
                </a:schemeClr>
              </a:solidFill>
            </a:rPr>
            <a:t>Гаранции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bg-BG" sz="1400" b="1" noProof="1" smtClean="0">
              <a:solidFill>
                <a:schemeClr val="accent6">
                  <a:lumMod val="50000"/>
                </a:schemeClr>
              </a:solidFill>
            </a:rPr>
            <a:t>покриващи</a:t>
          </a: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 загуби </a:t>
          </a:r>
          <a:r>
            <a:rPr lang="bg-BG" sz="1400" b="1" noProof="0" dirty="0" smtClean="0">
              <a:solidFill>
                <a:schemeClr val="accent6">
                  <a:lumMod val="50000"/>
                </a:schemeClr>
              </a:solidFill>
            </a:rPr>
            <a:t>по портфейл от заеми </a:t>
          </a:r>
          <a:r>
            <a:rPr lang="en-US" sz="1400" b="1" noProof="0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en-US" sz="1400" b="1" noProof="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ru-RU" sz="1400" b="1" dirty="0" smtClean="0">
              <a:solidFill>
                <a:schemeClr val="accent6">
                  <a:lumMod val="50000"/>
                </a:schemeClr>
              </a:solidFill>
            </a:rPr>
            <a:t>(40 млн. евро)</a:t>
          </a:r>
          <a:endParaRPr lang="bg-BG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BBD78A66-4C44-4DD7-BE9D-9C14EC7BCF17}" type="parTrans" cxnId="{64C62E5A-EDB0-410A-969B-E079F908BA92}">
      <dgm:prSet/>
      <dgm:spPr/>
      <dgm:t>
        <a:bodyPr/>
        <a:lstStyle/>
        <a:p>
          <a:endParaRPr lang="bg-BG"/>
        </a:p>
      </dgm:t>
    </dgm:pt>
    <dgm:pt modelId="{B1404F55-62CF-473B-9CCD-B7F06CC37976}" type="sibTrans" cxnId="{64C62E5A-EDB0-410A-969B-E079F908BA92}">
      <dgm:prSet/>
      <dgm:spPr/>
      <dgm:t>
        <a:bodyPr/>
        <a:lstStyle/>
        <a:p>
          <a:endParaRPr lang="bg-BG"/>
        </a:p>
      </dgm:t>
    </dgm:pt>
    <dgm:pt modelId="{C5275D5A-B273-48A5-88A8-265E6A63C561}">
      <dgm:prSet cust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ln cmpd="dbl">
          <a:gradFill flip="none" rotWithShape="1">
            <a:gsLst>
              <a:gs pos="4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gm:spPr>
      <dgm:t>
        <a:bodyPr vert="horz" anchor="ctr" anchorCtr="1">
          <a:sp3d/>
        </a:bodyPr>
        <a:lstStyle/>
        <a:p>
          <a:r>
            <a:rPr lang="bg-BG" sz="1200" b="1" spc="0" dirty="0" smtClean="0">
              <a:solidFill>
                <a:srgbClr val="002060"/>
              </a:solidFill>
              <a:effectLst/>
            </a:rPr>
            <a:t>Фонд за </a:t>
          </a:r>
          <a:r>
            <a:rPr lang="bg-BG" sz="1200" b="1" noProof="1" smtClean="0">
              <a:solidFill>
                <a:srgbClr val="002060"/>
              </a:solidFill>
            </a:rPr>
            <a:t>начално финансиране </a:t>
          </a:r>
          <a:r>
            <a:rPr lang="en-US" sz="1200" b="1" noProof="1" smtClean="0">
              <a:solidFill>
                <a:srgbClr val="002060"/>
              </a:solidFill>
            </a:rPr>
            <a:t/>
          </a:r>
          <a:br>
            <a:rPr lang="en-US" sz="1200" b="1" noProof="1" smtClean="0">
              <a:solidFill>
                <a:srgbClr val="002060"/>
              </a:solidFill>
            </a:rPr>
          </a:br>
          <a:r>
            <a:rPr lang="bg-BG" sz="1200" b="1" spc="0" dirty="0" smtClean="0">
              <a:solidFill>
                <a:srgbClr val="002060"/>
              </a:solidFill>
              <a:effectLst/>
            </a:rPr>
            <a:t>(</a:t>
          </a:r>
          <a:r>
            <a:rPr lang="en-US" sz="1200" b="1" spc="0" dirty="0" smtClean="0">
              <a:solidFill>
                <a:srgbClr val="002060"/>
              </a:solidFill>
              <a:effectLst/>
            </a:rPr>
            <a:t>55</a:t>
          </a:r>
          <a:r>
            <a:rPr lang="bg-BG" sz="1200" b="1" spc="0" dirty="0" smtClean="0">
              <a:solidFill>
                <a:srgbClr val="002060"/>
              </a:solidFill>
              <a:effectLst/>
            </a:rPr>
            <a:t> млн. евро)</a:t>
          </a:r>
          <a:endParaRPr lang="bg-BG" sz="1200" b="1" spc="0" dirty="0">
            <a:solidFill>
              <a:srgbClr val="002060"/>
            </a:solidFill>
            <a:effectLst/>
          </a:endParaRPr>
        </a:p>
      </dgm:t>
    </dgm:pt>
    <dgm:pt modelId="{2F3BA803-35BE-4180-8990-45A43A64AF66}" type="parTrans" cxnId="{96100AA0-FF99-4325-8928-662E34629DC6}">
      <dgm:prSet/>
      <dgm:spPr/>
      <dgm:t>
        <a:bodyPr/>
        <a:lstStyle/>
        <a:p>
          <a:endParaRPr lang="bg-BG"/>
        </a:p>
      </dgm:t>
    </dgm:pt>
    <dgm:pt modelId="{8D4389AD-37AF-438D-8D41-2B0C748174DC}" type="sibTrans" cxnId="{96100AA0-FF99-4325-8928-662E34629DC6}">
      <dgm:prSet/>
      <dgm:spPr/>
      <dgm:t>
        <a:bodyPr/>
        <a:lstStyle/>
        <a:p>
          <a:endParaRPr lang="bg-BG"/>
        </a:p>
      </dgm:t>
    </dgm:pt>
    <dgm:pt modelId="{637462F8-47F8-4FD3-A258-FF67BE4A8A2E}">
      <dgm:prSet cust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5000">
              <a:srgbClr val="F0EBD5"/>
            </a:gs>
            <a:gs pos="98000">
              <a:srgbClr val="D1C39F"/>
            </a:gs>
          </a:gsLst>
          <a:lin ang="8100000" scaled="1"/>
          <a:tileRect/>
        </a:gradFill>
        <a:ln cmpd="dbl">
          <a:gradFill flip="none" rotWithShape="1">
            <a:gsLst>
              <a:gs pos="4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gm:spPr>
      <dgm:t>
        <a:bodyPr vert="horz" anchor="ctr" anchorCtr="1">
          <a:sp3d/>
        </a:bodyPr>
        <a:lstStyle/>
        <a:p>
          <a:r>
            <a:rPr lang="bg-BG" sz="1200" b="1" dirty="0" smtClean="0">
              <a:solidFill>
                <a:srgbClr val="002060"/>
              </a:solidFill>
            </a:rPr>
            <a:t>Фонд за рисков капитал (25 млн. евро)</a:t>
          </a:r>
          <a:endParaRPr lang="bg-BG" sz="1200" b="1" spc="0" dirty="0">
            <a:solidFill>
              <a:srgbClr val="002060"/>
            </a:solidFill>
            <a:effectLst/>
          </a:endParaRPr>
        </a:p>
      </dgm:t>
    </dgm:pt>
    <dgm:pt modelId="{6251BBA9-3481-4F1D-AFA2-41CE40791C9A}" type="parTrans" cxnId="{278BAF79-B7C3-4D64-A95F-B7F79C43CF93}">
      <dgm:prSet/>
      <dgm:spPr/>
      <dgm:t>
        <a:bodyPr/>
        <a:lstStyle/>
        <a:p>
          <a:endParaRPr lang="bg-BG"/>
        </a:p>
      </dgm:t>
    </dgm:pt>
    <dgm:pt modelId="{FEDD7AAB-18AE-4351-AD31-B3647E2150AA}" type="sibTrans" cxnId="{278BAF79-B7C3-4D64-A95F-B7F79C43CF93}">
      <dgm:prSet/>
      <dgm:spPr/>
      <dgm:t>
        <a:bodyPr/>
        <a:lstStyle/>
        <a:p>
          <a:endParaRPr lang="bg-BG"/>
        </a:p>
      </dgm:t>
    </dgm:pt>
    <dgm:pt modelId="{DCF6E7F8-4FB3-494F-AE1A-43CA5B8110E9}">
      <dgm:prSet cust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5000">
              <a:srgbClr val="F0EBD5"/>
            </a:gs>
            <a:gs pos="100000">
              <a:srgbClr val="D1C39F"/>
            </a:gs>
          </a:gsLst>
          <a:lin ang="8100000" scaled="1"/>
          <a:tileRect/>
        </a:gradFill>
        <a:ln cmpd="dbl">
          <a:gradFill flip="none" rotWithShape="1">
            <a:gsLst>
              <a:gs pos="4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gm:spPr>
      <dgm:t>
        <a:bodyPr vert="horz" anchor="ctr" anchorCtr="1">
          <a:sp3d/>
        </a:bodyPr>
        <a:lstStyle/>
        <a:p>
          <a:r>
            <a:rPr lang="bg-BG" sz="1200" b="1" dirty="0" smtClean="0">
              <a:solidFill>
                <a:srgbClr val="002060"/>
              </a:solidFill>
            </a:rPr>
            <a:t>Фонд за съфинансиране/</a:t>
          </a:r>
          <a:r>
            <a:rPr lang="en-US" sz="1200" b="1" dirty="0" smtClean="0">
              <a:solidFill>
                <a:srgbClr val="002060"/>
              </a:solidFill>
            </a:rPr>
            <a:t/>
          </a:r>
          <a:br>
            <a:rPr lang="en-US" sz="1200" b="1" dirty="0" smtClean="0">
              <a:solidFill>
                <a:srgbClr val="002060"/>
              </a:solidFill>
            </a:rPr>
          </a:br>
          <a:r>
            <a:rPr lang="bg-BG" sz="1200" b="1" dirty="0" smtClean="0">
              <a:solidFill>
                <a:srgbClr val="002060"/>
              </a:solidFill>
            </a:rPr>
            <a:t>мецанин </a:t>
          </a:r>
          <a:r>
            <a:rPr lang="en-US" sz="1200" b="1" dirty="0" smtClean="0">
              <a:solidFill>
                <a:srgbClr val="002060"/>
              </a:solidFill>
            </a:rPr>
            <a:t/>
          </a:r>
          <a:br>
            <a:rPr lang="en-US" sz="1200" b="1" dirty="0" smtClean="0">
              <a:solidFill>
                <a:srgbClr val="002060"/>
              </a:solidFill>
            </a:rPr>
          </a:br>
          <a:r>
            <a:rPr lang="bg-BG" sz="1200" b="1" dirty="0" smtClean="0">
              <a:solidFill>
                <a:srgbClr val="002060"/>
              </a:solidFill>
            </a:rPr>
            <a:t>(40 млн. евро)</a:t>
          </a:r>
          <a:endParaRPr lang="bg-BG" sz="1200" b="1" spc="0" dirty="0">
            <a:solidFill>
              <a:srgbClr val="002060"/>
            </a:solidFill>
            <a:effectLst/>
          </a:endParaRPr>
        </a:p>
      </dgm:t>
    </dgm:pt>
    <dgm:pt modelId="{21CA9B66-BDB2-40D7-B34E-0AA031891855}" type="parTrans" cxnId="{A3D3DD7A-D037-437C-8CF4-77BA5C6DE5E7}">
      <dgm:prSet/>
      <dgm:spPr/>
      <dgm:t>
        <a:bodyPr/>
        <a:lstStyle/>
        <a:p>
          <a:endParaRPr lang="bg-BG"/>
        </a:p>
      </dgm:t>
    </dgm:pt>
    <dgm:pt modelId="{C8283C48-656E-4CBA-B026-31D30756D947}" type="sibTrans" cxnId="{A3D3DD7A-D037-437C-8CF4-77BA5C6DE5E7}">
      <dgm:prSet/>
      <dgm:spPr/>
      <dgm:t>
        <a:bodyPr/>
        <a:lstStyle/>
        <a:p>
          <a:endParaRPr lang="bg-BG"/>
        </a:p>
      </dgm:t>
    </dgm:pt>
    <dgm:pt modelId="{0D3E8F7F-5AD1-4C0C-97AB-91DF44FA9F82}">
      <dgm:prSet cust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ln cmpd="dbl">
          <a:gradFill flip="none" rotWithShape="1">
            <a:gsLst>
              <a:gs pos="4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gm:spPr>
      <dgm:t>
        <a:bodyPr vert="horz" anchor="ctr" anchorCtr="1">
          <a:sp3d/>
        </a:bodyPr>
        <a:lstStyle/>
        <a:p>
          <a:r>
            <a:rPr lang="bg-BG" sz="1200" b="1" dirty="0" smtClean="0">
              <a:solidFill>
                <a:srgbClr val="002060"/>
              </a:solidFill>
            </a:rPr>
            <a:t>Фонд за микрофинансиране чрез споделяне на риска </a:t>
          </a:r>
          <a:br>
            <a:rPr lang="bg-BG" sz="1200" b="1" dirty="0" smtClean="0">
              <a:solidFill>
                <a:srgbClr val="002060"/>
              </a:solidFill>
            </a:rPr>
          </a:br>
          <a:r>
            <a:rPr lang="bg-BG" sz="1200" b="1" dirty="0" smtClean="0">
              <a:solidFill>
                <a:srgbClr val="002060"/>
              </a:solidFill>
            </a:rPr>
            <a:t>(15 млн. евро)</a:t>
          </a:r>
          <a:endParaRPr lang="bg-BG" sz="1200" b="1" spc="0" dirty="0">
            <a:solidFill>
              <a:srgbClr val="002060"/>
            </a:solidFill>
            <a:effectLst/>
          </a:endParaRPr>
        </a:p>
      </dgm:t>
    </dgm:pt>
    <dgm:pt modelId="{69BDF240-F0B3-4405-A3F3-3DBE03659966}" type="parTrans" cxnId="{77C551E5-562F-4370-879F-5E444D552ABD}">
      <dgm:prSet/>
      <dgm:spPr/>
      <dgm:t>
        <a:bodyPr/>
        <a:lstStyle/>
        <a:p>
          <a:endParaRPr lang="bg-BG"/>
        </a:p>
      </dgm:t>
    </dgm:pt>
    <dgm:pt modelId="{7B1DDA0A-E4E2-49CE-854C-1815135CB12E}" type="sibTrans" cxnId="{77C551E5-562F-4370-879F-5E444D552ABD}">
      <dgm:prSet/>
      <dgm:spPr/>
      <dgm:t>
        <a:bodyPr/>
        <a:lstStyle/>
        <a:p>
          <a:endParaRPr lang="bg-BG"/>
        </a:p>
      </dgm:t>
    </dgm:pt>
    <dgm:pt modelId="{29B54FEC-E67E-4B67-A1BB-236F6551D1BC}" type="pres">
      <dgm:prSet presAssocID="{F363743B-EA68-44EF-87D7-360AC9F86EE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g-BG"/>
        </a:p>
      </dgm:t>
    </dgm:pt>
    <dgm:pt modelId="{86982A2C-6DBF-43BE-BC20-AB9BF7610FA7}" type="pres">
      <dgm:prSet presAssocID="{F9FA4259-2013-4683-A7FB-AEECA0B896E9}" presName="compNode" presStyleCnt="0"/>
      <dgm:spPr/>
    </dgm:pt>
    <dgm:pt modelId="{201D9A95-EC86-4C5B-A336-8159DC003581}" type="pres">
      <dgm:prSet presAssocID="{F9FA4259-2013-4683-A7FB-AEECA0B896E9}" presName="aNode" presStyleLbl="bgShp" presStyleIdx="0" presStyleCnt="3" custScaleX="93324" custScaleY="87921" custLinFactNeighborX="1423" custLinFactNeighborY="5716"/>
      <dgm:spPr/>
      <dgm:t>
        <a:bodyPr/>
        <a:lstStyle/>
        <a:p>
          <a:endParaRPr lang="bg-BG"/>
        </a:p>
      </dgm:t>
    </dgm:pt>
    <dgm:pt modelId="{DE816F6C-06BD-417C-A275-810998F72E33}" type="pres">
      <dgm:prSet presAssocID="{F9FA4259-2013-4683-A7FB-AEECA0B896E9}" presName="textNode" presStyleLbl="bgShp" presStyleIdx="0" presStyleCnt="3"/>
      <dgm:spPr/>
      <dgm:t>
        <a:bodyPr/>
        <a:lstStyle/>
        <a:p>
          <a:endParaRPr lang="bg-BG"/>
        </a:p>
      </dgm:t>
    </dgm:pt>
    <dgm:pt modelId="{9F9509FA-CF8C-4877-BB76-01BD757FD950}" type="pres">
      <dgm:prSet presAssocID="{F9FA4259-2013-4683-A7FB-AEECA0B896E9}" presName="compChildNode" presStyleCnt="0"/>
      <dgm:spPr/>
    </dgm:pt>
    <dgm:pt modelId="{4A667C68-2AF5-4E2B-9429-3BCD492621DD}" type="pres">
      <dgm:prSet presAssocID="{F9FA4259-2013-4683-A7FB-AEECA0B896E9}" presName="theInnerList" presStyleCnt="0"/>
      <dgm:spPr/>
    </dgm:pt>
    <dgm:pt modelId="{F880E11A-073E-4442-AF45-CEEAECB2D918}" type="pres">
      <dgm:prSet presAssocID="{17BF6DBC-DB1C-48F7-90EB-F4224FA92913}" presName="childNode" presStyleLbl="node1" presStyleIdx="0" presStyleCnt="7" custAng="0" custFlipHor="1" custLinFactNeighborX="-2275" custLinFactNeighborY="31231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C9F32A5-3619-47BC-A4DB-C1F515E65174}" type="pres">
      <dgm:prSet presAssocID="{17BF6DBC-DB1C-48F7-90EB-F4224FA92913}" presName="aSpace2" presStyleCnt="0"/>
      <dgm:spPr/>
    </dgm:pt>
    <dgm:pt modelId="{927CA930-025E-4887-B898-56CD680101C4}" type="pres">
      <dgm:prSet presAssocID="{A3CC174E-0DAA-4804-8C59-598B46A9BA93}" presName="childNode" presStyleLbl="node1" presStyleIdx="1" presStyleCnt="7" custLinFactNeighborX="-2274" custLinFactNeighborY="39825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C624088B-CF86-4900-B101-0CB94BC34934}" type="pres">
      <dgm:prSet presAssocID="{F9FA4259-2013-4683-A7FB-AEECA0B896E9}" presName="aSpace" presStyleCnt="0"/>
      <dgm:spPr/>
    </dgm:pt>
    <dgm:pt modelId="{088D0F11-CC7B-48E6-A1CE-A47093493A7A}" type="pres">
      <dgm:prSet presAssocID="{4478FB66-F42D-4884-998E-747BC0EC9C2C}" presName="compNode" presStyleCnt="0"/>
      <dgm:spPr/>
    </dgm:pt>
    <dgm:pt modelId="{780E5E1A-E5BB-4863-B4D3-E383B1D912FC}" type="pres">
      <dgm:prSet presAssocID="{4478FB66-F42D-4884-998E-747BC0EC9C2C}" presName="aNode" presStyleLbl="bgShp" presStyleIdx="1" presStyleCnt="3" custScaleX="94271" custScaleY="87921" custLinFactNeighborX="-399" custLinFactNeighborY="6536"/>
      <dgm:spPr/>
      <dgm:t>
        <a:bodyPr/>
        <a:lstStyle/>
        <a:p>
          <a:endParaRPr lang="bg-BG"/>
        </a:p>
      </dgm:t>
    </dgm:pt>
    <dgm:pt modelId="{C920F351-C5A8-4DD9-82A3-8715A8C4FDD1}" type="pres">
      <dgm:prSet presAssocID="{4478FB66-F42D-4884-998E-747BC0EC9C2C}" presName="textNode" presStyleLbl="bgShp" presStyleIdx="1" presStyleCnt="3"/>
      <dgm:spPr/>
      <dgm:t>
        <a:bodyPr/>
        <a:lstStyle/>
        <a:p>
          <a:endParaRPr lang="bg-BG"/>
        </a:p>
      </dgm:t>
    </dgm:pt>
    <dgm:pt modelId="{1E7C4B61-C2F7-4EFC-B495-0F8F14BDEA72}" type="pres">
      <dgm:prSet presAssocID="{4478FB66-F42D-4884-998E-747BC0EC9C2C}" presName="compChildNode" presStyleCnt="0"/>
      <dgm:spPr/>
    </dgm:pt>
    <dgm:pt modelId="{974113D6-8249-4FD7-9A77-E878A575E5B0}" type="pres">
      <dgm:prSet presAssocID="{4478FB66-F42D-4884-998E-747BC0EC9C2C}" presName="theInnerList" presStyleCnt="0"/>
      <dgm:spPr/>
    </dgm:pt>
    <dgm:pt modelId="{B295341F-628E-446E-82F6-901710047622}" type="pres">
      <dgm:prSet presAssocID="{C5275D5A-B273-48A5-88A8-265E6A63C561}" presName="childNode" presStyleLbl="node1" presStyleIdx="2" presStyleCnt="7" custAng="0" custFlipHor="1" custScaleY="46425" custLinFactNeighborX="341" custLinFactNeighborY="30968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44EDE35C-0690-4DA8-B933-C4331C4FE29E}" type="pres">
      <dgm:prSet presAssocID="{C5275D5A-B273-48A5-88A8-265E6A63C561}" presName="aSpace2" presStyleCnt="0"/>
      <dgm:spPr/>
    </dgm:pt>
    <dgm:pt modelId="{51A86443-BB7E-403B-8161-D0B5DF566FFB}" type="pres">
      <dgm:prSet presAssocID="{637462F8-47F8-4FD3-A258-FF67BE4A8A2E}" presName="childNode" presStyleLbl="node1" presStyleIdx="3" presStyleCnt="7" custAng="0" custFlipHor="1" custScaleY="46665" custLinFactNeighborX="341" custLinFactNeighborY="2649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3618E418-FFDE-48A7-B574-3B227BEF19AA}" type="pres">
      <dgm:prSet presAssocID="{637462F8-47F8-4FD3-A258-FF67BE4A8A2E}" presName="aSpace2" presStyleCnt="0"/>
      <dgm:spPr/>
    </dgm:pt>
    <dgm:pt modelId="{117F2DFD-4A8F-4225-8AE5-CD406A73EFD5}" type="pres">
      <dgm:prSet presAssocID="{DCF6E7F8-4FB3-494F-AE1A-43CA5B8110E9}" presName="childNode" presStyleLbl="node1" presStyleIdx="4" presStyleCnt="7" custAng="0" custFlipHor="1" custScaleY="49362" custLinFactNeighborX="325" custLinFactNeighborY="13149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A3183151-8B9C-41DD-A926-DF3A5A9DE56B}" type="pres">
      <dgm:prSet presAssocID="{DCF6E7F8-4FB3-494F-AE1A-43CA5B8110E9}" presName="aSpace2" presStyleCnt="0"/>
      <dgm:spPr/>
    </dgm:pt>
    <dgm:pt modelId="{EEFAA7AD-3912-491D-B216-164DFB383D15}" type="pres">
      <dgm:prSet presAssocID="{0D3E8F7F-5AD1-4C0C-97AB-91DF44FA9F82}" presName="childNode" presStyleLbl="node1" presStyleIdx="5" presStyleCnt="7" custAng="0" custFlipHor="1" custScaleY="77129" custLinFactNeighborX="325" custLinFactNeighborY="-3804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  <dgm:pt modelId="{E8642F6B-0E3D-4CED-97FB-0D0F7CCD3B24}" type="pres">
      <dgm:prSet presAssocID="{4478FB66-F42D-4884-998E-747BC0EC9C2C}" presName="aSpace" presStyleCnt="0"/>
      <dgm:spPr/>
    </dgm:pt>
    <dgm:pt modelId="{2D608CF4-F9CB-4F2D-B8CF-E8878066B519}" type="pres">
      <dgm:prSet presAssocID="{0E3AB651-9649-4DA8-9E3E-40B5FCEFBCF0}" presName="compNode" presStyleCnt="0"/>
      <dgm:spPr/>
    </dgm:pt>
    <dgm:pt modelId="{552F29C2-F82B-483E-A867-FD611756F8D4}" type="pres">
      <dgm:prSet presAssocID="{0E3AB651-9649-4DA8-9E3E-40B5FCEFBCF0}" presName="aNode" presStyleLbl="bgShp" presStyleIdx="2" presStyleCnt="3" custScaleX="91859" custScaleY="87921" custLinFactNeighborX="-1633" custLinFactNeighborY="9478"/>
      <dgm:spPr/>
      <dgm:t>
        <a:bodyPr/>
        <a:lstStyle/>
        <a:p>
          <a:endParaRPr lang="bg-BG"/>
        </a:p>
      </dgm:t>
    </dgm:pt>
    <dgm:pt modelId="{5082838F-F3C5-4990-A3DD-3E46418A1CC5}" type="pres">
      <dgm:prSet presAssocID="{0E3AB651-9649-4DA8-9E3E-40B5FCEFBCF0}" presName="textNode" presStyleLbl="bgShp" presStyleIdx="2" presStyleCnt="3"/>
      <dgm:spPr/>
      <dgm:t>
        <a:bodyPr/>
        <a:lstStyle/>
        <a:p>
          <a:endParaRPr lang="bg-BG"/>
        </a:p>
      </dgm:t>
    </dgm:pt>
    <dgm:pt modelId="{5B08FAAF-8524-4F14-A7F6-9297989ACF02}" type="pres">
      <dgm:prSet presAssocID="{0E3AB651-9649-4DA8-9E3E-40B5FCEFBCF0}" presName="compChildNode" presStyleCnt="0"/>
      <dgm:spPr/>
    </dgm:pt>
    <dgm:pt modelId="{0F4AAE80-8707-4E9D-A942-8050C58591C7}" type="pres">
      <dgm:prSet presAssocID="{0E3AB651-9649-4DA8-9E3E-40B5FCEFBCF0}" presName="theInnerList" presStyleCnt="0"/>
      <dgm:spPr/>
    </dgm:pt>
    <dgm:pt modelId="{F68CEF1C-BC21-4641-AD54-6E4B603F5E03}" type="pres">
      <dgm:prSet presAssocID="{CB1E233C-5228-4E3A-8DB7-73365021750D}" presName="childNode" presStyleLbl="node1" presStyleIdx="6" presStyleCnt="7" custScaleX="91967" custScaleY="109299" custLinFactNeighborX="-2665" custLinFactNeighborY="2533">
        <dgm:presLayoutVars>
          <dgm:bulletEnabled val="1"/>
        </dgm:presLayoutVars>
      </dgm:prSet>
      <dgm:spPr/>
      <dgm:t>
        <a:bodyPr/>
        <a:lstStyle/>
        <a:p>
          <a:endParaRPr lang="bg-BG"/>
        </a:p>
      </dgm:t>
    </dgm:pt>
  </dgm:ptLst>
  <dgm:cxnLst>
    <dgm:cxn modelId="{449BAC3E-FE39-40F8-87CB-3C0FDA1BEFF5}" type="presOf" srcId="{A3CC174E-0DAA-4804-8C59-598B46A9BA93}" destId="{927CA930-025E-4887-B898-56CD680101C4}" srcOrd="0" destOrd="0" presId="urn:microsoft.com/office/officeart/2005/8/layout/lProcess2"/>
    <dgm:cxn modelId="{DCB17F4B-4B29-4F0F-8F01-0BF74742C0A6}" type="presOf" srcId="{F9FA4259-2013-4683-A7FB-AEECA0B896E9}" destId="{DE816F6C-06BD-417C-A275-810998F72E33}" srcOrd="1" destOrd="0" presId="urn:microsoft.com/office/officeart/2005/8/layout/lProcess2"/>
    <dgm:cxn modelId="{64C62E5A-EDB0-410A-969B-E079F908BA92}" srcId="{0E3AB651-9649-4DA8-9E3E-40B5FCEFBCF0}" destId="{CB1E233C-5228-4E3A-8DB7-73365021750D}" srcOrd="0" destOrd="0" parTransId="{BBD78A66-4C44-4DD7-BE9D-9C14EC7BCF17}" sibTransId="{B1404F55-62CF-473B-9CCD-B7F06CC37976}"/>
    <dgm:cxn modelId="{1C74C3EE-CC28-4650-AD0A-458057E86D9B}" srcId="{F9FA4259-2013-4683-A7FB-AEECA0B896E9}" destId="{A3CC174E-0DAA-4804-8C59-598B46A9BA93}" srcOrd="1" destOrd="0" parTransId="{AFC5EFE4-2A00-4470-8A4A-E49C69980C68}" sibTransId="{C6490519-8FF2-42D9-B7B5-8C8184DFDC9A}"/>
    <dgm:cxn modelId="{FA725B4C-265E-41F0-93F7-845E595647C2}" type="presOf" srcId="{DCF6E7F8-4FB3-494F-AE1A-43CA5B8110E9}" destId="{117F2DFD-4A8F-4225-8AE5-CD406A73EFD5}" srcOrd="0" destOrd="0" presId="urn:microsoft.com/office/officeart/2005/8/layout/lProcess2"/>
    <dgm:cxn modelId="{32FD07B4-850D-4D90-9C9A-72A581F08EFD}" type="presOf" srcId="{C5275D5A-B273-48A5-88A8-265E6A63C561}" destId="{B295341F-628E-446E-82F6-901710047622}" srcOrd="0" destOrd="0" presId="urn:microsoft.com/office/officeart/2005/8/layout/lProcess2"/>
    <dgm:cxn modelId="{A46542DF-1365-4F7F-9643-2F43638ABDF3}" type="presOf" srcId="{17BF6DBC-DB1C-48F7-90EB-F4224FA92913}" destId="{F880E11A-073E-4442-AF45-CEEAECB2D918}" srcOrd="0" destOrd="0" presId="urn:microsoft.com/office/officeart/2005/8/layout/lProcess2"/>
    <dgm:cxn modelId="{E3791008-6254-4271-9457-1B17697B33A3}" srcId="{F363743B-EA68-44EF-87D7-360AC9F86EEA}" destId="{0E3AB651-9649-4DA8-9E3E-40B5FCEFBCF0}" srcOrd="2" destOrd="0" parTransId="{80C2337D-4736-4102-966E-446F2338B4E7}" sibTransId="{A5579BEC-F74B-4179-A195-4983CD41105B}"/>
    <dgm:cxn modelId="{AA5422EE-D13C-4978-9655-2778E9EE18ED}" srcId="{F9FA4259-2013-4683-A7FB-AEECA0B896E9}" destId="{17BF6DBC-DB1C-48F7-90EB-F4224FA92913}" srcOrd="0" destOrd="0" parTransId="{FC6B2757-C1A4-4B0E-837E-8028FFB5F874}" sibTransId="{B699B91C-8213-401F-A0FE-70B080DF8D6B}"/>
    <dgm:cxn modelId="{278BAF79-B7C3-4D64-A95F-B7F79C43CF93}" srcId="{4478FB66-F42D-4884-998E-747BC0EC9C2C}" destId="{637462F8-47F8-4FD3-A258-FF67BE4A8A2E}" srcOrd="1" destOrd="0" parTransId="{6251BBA9-3481-4F1D-AFA2-41CE40791C9A}" sibTransId="{FEDD7AAB-18AE-4351-AD31-B3647E2150AA}"/>
    <dgm:cxn modelId="{5094E28B-0EDE-420C-B142-2D6DDE699560}" type="presOf" srcId="{CB1E233C-5228-4E3A-8DB7-73365021750D}" destId="{F68CEF1C-BC21-4641-AD54-6E4B603F5E03}" srcOrd="0" destOrd="0" presId="urn:microsoft.com/office/officeart/2005/8/layout/lProcess2"/>
    <dgm:cxn modelId="{96100AA0-FF99-4325-8928-662E34629DC6}" srcId="{4478FB66-F42D-4884-998E-747BC0EC9C2C}" destId="{C5275D5A-B273-48A5-88A8-265E6A63C561}" srcOrd="0" destOrd="0" parTransId="{2F3BA803-35BE-4180-8990-45A43A64AF66}" sibTransId="{8D4389AD-37AF-438D-8D41-2B0C748174DC}"/>
    <dgm:cxn modelId="{3857793C-52D0-4739-A6B3-967E0CC040ED}" srcId="{F363743B-EA68-44EF-87D7-360AC9F86EEA}" destId="{F9FA4259-2013-4683-A7FB-AEECA0B896E9}" srcOrd="0" destOrd="0" parTransId="{E8EB82A7-D2B5-4922-9328-36B46B96D755}" sibTransId="{C7828996-BC21-44DB-8E4F-B86A77300E91}"/>
    <dgm:cxn modelId="{182FE5E9-719D-4B6F-B3A2-0E47E9CAADE4}" type="presOf" srcId="{4478FB66-F42D-4884-998E-747BC0EC9C2C}" destId="{C920F351-C5A8-4DD9-82A3-8715A8C4FDD1}" srcOrd="1" destOrd="0" presId="urn:microsoft.com/office/officeart/2005/8/layout/lProcess2"/>
    <dgm:cxn modelId="{04EAAE02-DED4-4C16-91EE-FCD67A918B20}" srcId="{F363743B-EA68-44EF-87D7-360AC9F86EEA}" destId="{4478FB66-F42D-4884-998E-747BC0EC9C2C}" srcOrd="1" destOrd="0" parTransId="{5B761C31-3399-4366-9FB3-D31952D565FC}" sibTransId="{3DAA543C-E0E4-4E3E-AECD-10134DF1D4F9}"/>
    <dgm:cxn modelId="{A6A44DAB-064B-4F15-859B-A21150FA669B}" type="presOf" srcId="{F9FA4259-2013-4683-A7FB-AEECA0B896E9}" destId="{201D9A95-EC86-4C5B-A336-8159DC003581}" srcOrd="0" destOrd="0" presId="urn:microsoft.com/office/officeart/2005/8/layout/lProcess2"/>
    <dgm:cxn modelId="{A3D3DD7A-D037-437C-8CF4-77BA5C6DE5E7}" srcId="{4478FB66-F42D-4884-998E-747BC0EC9C2C}" destId="{DCF6E7F8-4FB3-494F-AE1A-43CA5B8110E9}" srcOrd="2" destOrd="0" parTransId="{21CA9B66-BDB2-40D7-B34E-0AA031891855}" sibTransId="{C8283C48-656E-4CBA-B026-31D30756D947}"/>
    <dgm:cxn modelId="{9DDE2457-2925-4974-B05C-4FAE518FFC1A}" type="presOf" srcId="{F363743B-EA68-44EF-87D7-360AC9F86EEA}" destId="{29B54FEC-E67E-4B67-A1BB-236F6551D1BC}" srcOrd="0" destOrd="0" presId="urn:microsoft.com/office/officeart/2005/8/layout/lProcess2"/>
    <dgm:cxn modelId="{4B558E82-43F7-45A7-81C7-521BE1CBC406}" type="presOf" srcId="{4478FB66-F42D-4884-998E-747BC0EC9C2C}" destId="{780E5E1A-E5BB-4863-B4D3-E383B1D912FC}" srcOrd="0" destOrd="0" presId="urn:microsoft.com/office/officeart/2005/8/layout/lProcess2"/>
    <dgm:cxn modelId="{4C1F11DE-0608-4BF4-89A4-EA3743187424}" type="presOf" srcId="{0E3AB651-9649-4DA8-9E3E-40B5FCEFBCF0}" destId="{552F29C2-F82B-483E-A867-FD611756F8D4}" srcOrd="0" destOrd="0" presId="urn:microsoft.com/office/officeart/2005/8/layout/lProcess2"/>
    <dgm:cxn modelId="{77C551E5-562F-4370-879F-5E444D552ABD}" srcId="{4478FB66-F42D-4884-998E-747BC0EC9C2C}" destId="{0D3E8F7F-5AD1-4C0C-97AB-91DF44FA9F82}" srcOrd="3" destOrd="0" parTransId="{69BDF240-F0B3-4405-A3F3-3DBE03659966}" sibTransId="{7B1DDA0A-E4E2-49CE-854C-1815135CB12E}"/>
    <dgm:cxn modelId="{FAE11874-C5D7-4A0B-A6BC-8B50BAC62FA9}" type="presOf" srcId="{0D3E8F7F-5AD1-4C0C-97AB-91DF44FA9F82}" destId="{EEFAA7AD-3912-491D-B216-164DFB383D15}" srcOrd="0" destOrd="0" presId="urn:microsoft.com/office/officeart/2005/8/layout/lProcess2"/>
    <dgm:cxn modelId="{E64EED56-72AE-4184-A836-1C2CCA968881}" type="presOf" srcId="{0E3AB651-9649-4DA8-9E3E-40B5FCEFBCF0}" destId="{5082838F-F3C5-4990-A3DD-3E46418A1CC5}" srcOrd="1" destOrd="0" presId="urn:microsoft.com/office/officeart/2005/8/layout/lProcess2"/>
    <dgm:cxn modelId="{58D9166F-8C97-4133-8551-A1DA7CC214A4}" type="presOf" srcId="{637462F8-47F8-4FD3-A258-FF67BE4A8A2E}" destId="{51A86443-BB7E-403B-8161-D0B5DF566FFB}" srcOrd="0" destOrd="0" presId="urn:microsoft.com/office/officeart/2005/8/layout/lProcess2"/>
    <dgm:cxn modelId="{325DACA4-83C5-42B3-A60C-6C7B1B705BEA}" type="presParOf" srcId="{29B54FEC-E67E-4B67-A1BB-236F6551D1BC}" destId="{86982A2C-6DBF-43BE-BC20-AB9BF7610FA7}" srcOrd="0" destOrd="0" presId="urn:microsoft.com/office/officeart/2005/8/layout/lProcess2"/>
    <dgm:cxn modelId="{7C37B6FC-BCB9-49B5-8E59-45B8F71204E5}" type="presParOf" srcId="{86982A2C-6DBF-43BE-BC20-AB9BF7610FA7}" destId="{201D9A95-EC86-4C5B-A336-8159DC003581}" srcOrd="0" destOrd="0" presId="urn:microsoft.com/office/officeart/2005/8/layout/lProcess2"/>
    <dgm:cxn modelId="{64033002-7D59-44CB-95A2-D04385F26D52}" type="presParOf" srcId="{86982A2C-6DBF-43BE-BC20-AB9BF7610FA7}" destId="{DE816F6C-06BD-417C-A275-810998F72E33}" srcOrd="1" destOrd="0" presId="urn:microsoft.com/office/officeart/2005/8/layout/lProcess2"/>
    <dgm:cxn modelId="{F5C41766-99EB-40DD-98F5-DF889EA91BE7}" type="presParOf" srcId="{86982A2C-6DBF-43BE-BC20-AB9BF7610FA7}" destId="{9F9509FA-CF8C-4877-BB76-01BD757FD950}" srcOrd="2" destOrd="0" presId="urn:microsoft.com/office/officeart/2005/8/layout/lProcess2"/>
    <dgm:cxn modelId="{72AB466F-978A-43C2-8AFA-BD64CB233191}" type="presParOf" srcId="{9F9509FA-CF8C-4877-BB76-01BD757FD950}" destId="{4A667C68-2AF5-4E2B-9429-3BCD492621DD}" srcOrd="0" destOrd="0" presId="urn:microsoft.com/office/officeart/2005/8/layout/lProcess2"/>
    <dgm:cxn modelId="{8549A3D5-CCE1-4012-A4CE-250BA163203E}" type="presParOf" srcId="{4A667C68-2AF5-4E2B-9429-3BCD492621DD}" destId="{F880E11A-073E-4442-AF45-CEEAECB2D918}" srcOrd="0" destOrd="0" presId="urn:microsoft.com/office/officeart/2005/8/layout/lProcess2"/>
    <dgm:cxn modelId="{35BC55A1-48E6-4328-9836-0119A130DB7F}" type="presParOf" srcId="{4A667C68-2AF5-4E2B-9429-3BCD492621DD}" destId="{CC9F32A5-3619-47BC-A4DB-C1F515E65174}" srcOrd="1" destOrd="0" presId="urn:microsoft.com/office/officeart/2005/8/layout/lProcess2"/>
    <dgm:cxn modelId="{5DDA40D0-088B-49E6-9C4B-C315C5DE28A4}" type="presParOf" srcId="{4A667C68-2AF5-4E2B-9429-3BCD492621DD}" destId="{927CA930-025E-4887-B898-56CD680101C4}" srcOrd="2" destOrd="0" presId="urn:microsoft.com/office/officeart/2005/8/layout/lProcess2"/>
    <dgm:cxn modelId="{438011A9-CABA-48C8-9CB4-463774A0A6B4}" type="presParOf" srcId="{29B54FEC-E67E-4B67-A1BB-236F6551D1BC}" destId="{C624088B-CF86-4900-B101-0CB94BC34934}" srcOrd="1" destOrd="0" presId="urn:microsoft.com/office/officeart/2005/8/layout/lProcess2"/>
    <dgm:cxn modelId="{A4D2CFD6-8E79-4573-BAB6-2B811764C3D1}" type="presParOf" srcId="{29B54FEC-E67E-4B67-A1BB-236F6551D1BC}" destId="{088D0F11-CC7B-48E6-A1CE-A47093493A7A}" srcOrd="2" destOrd="0" presId="urn:microsoft.com/office/officeart/2005/8/layout/lProcess2"/>
    <dgm:cxn modelId="{1704BB79-6126-4D39-9652-1B9378F39669}" type="presParOf" srcId="{088D0F11-CC7B-48E6-A1CE-A47093493A7A}" destId="{780E5E1A-E5BB-4863-B4D3-E383B1D912FC}" srcOrd="0" destOrd="0" presId="urn:microsoft.com/office/officeart/2005/8/layout/lProcess2"/>
    <dgm:cxn modelId="{48AE6C4E-F0FC-419D-B71A-B46F548C79BA}" type="presParOf" srcId="{088D0F11-CC7B-48E6-A1CE-A47093493A7A}" destId="{C920F351-C5A8-4DD9-82A3-8715A8C4FDD1}" srcOrd="1" destOrd="0" presId="urn:microsoft.com/office/officeart/2005/8/layout/lProcess2"/>
    <dgm:cxn modelId="{434B7DF6-FE34-43BB-8D89-3095566FE38E}" type="presParOf" srcId="{088D0F11-CC7B-48E6-A1CE-A47093493A7A}" destId="{1E7C4B61-C2F7-4EFC-B495-0F8F14BDEA72}" srcOrd="2" destOrd="0" presId="urn:microsoft.com/office/officeart/2005/8/layout/lProcess2"/>
    <dgm:cxn modelId="{412C6F52-26C2-4DD4-9D13-1E71BC7D250B}" type="presParOf" srcId="{1E7C4B61-C2F7-4EFC-B495-0F8F14BDEA72}" destId="{974113D6-8249-4FD7-9A77-E878A575E5B0}" srcOrd="0" destOrd="0" presId="urn:microsoft.com/office/officeart/2005/8/layout/lProcess2"/>
    <dgm:cxn modelId="{C87D668A-1F20-4CB5-B6DB-F1B1CA56E024}" type="presParOf" srcId="{974113D6-8249-4FD7-9A77-E878A575E5B0}" destId="{B295341F-628E-446E-82F6-901710047622}" srcOrd="0" destOrd="0" presId="urn:microsoft.com/office/officeart/2005/8/layout/lProcess2"/>
    <dgm:cxn modelId="{7016105D-36EF-4F17-88FE-856AAC091B27}" type="presParOf" srcId="{974113D6-8249-4FD7-9A77-E878A575E5B0}" destId="{44EDE35C-0690-4DA8-B933-C4331C4FE29E}" srcOrd="1" destOrd="0" presId="urn:microsoft.com/office/officeart/2005/8/layout/lProcess2"/>
    <dgm:cxn modelId="{1456EC20-3875-40E5-80E0-6D81FD3B375D}" type="presParOf" srcId="{974113D6-8249-4FD7-9A77-E878A575E5B0}" destId="{51A86443-BB7E-403B-8161-D0B5DF566FFB}" srcOrd="2" destOrd="0" presId="urn:microsoft.com/office/officeart/2005/8/layout/lProcess2"/>
    <dgm:cxn modelId="{1E2C4460-A3D3-41C6-8493-4D02B1595C57}" type="presParOf" srcId="{974113D6-8249-4FD7-9A77-E878A575E5B0}" destId="{3618E418-FFDE-48A7-B574-3B227BEF19AA}" srcOrd="3" destOrd="0" presId="urn:microsoft.com/office/officeart/2005/8/layout/lProcess2"/>
    <dgm:cxn modelId="{6F28BCD4-B5B0-43CE-AA68-282FA0D5B9BD}" type="presParOf" srcId="{974113D6-8249-4FD7-9A77-E878A575E5B0}" destId="{117F2DFD-4A8F-4225-8AE5-CD406A73EFD5}" srcOrd="4" destOrd="0" presId="urn:microsoft.com/office/officeart/2005/8/layout/lProcess2"/>
    <dgm:cxn modelId="{60644923-1E1B-4675-851F-580775328ECD}" type="presParOf" srcId="{974113D6-8249-4FD7-9A77-E878A575E5B0}" destId="{A3183151-8B9C-41DD-A926-DF3A5A9DE56B}" srcOrd="5" destOrd="0" presId="urn:microsoft.com/office/officeart/2005/8/layout/lProcess2"/>
    <dgm:cxn modelId="{B9AC3711-D913-45CD-BA5B-78F59980CB37}" type="presParOf" srcId="{974113D6-8249-4FD7-9A77-E878A575E5B0}" destId="{EEFAA7AD-3912-491D-B216-164DFB383D15}" srcOrd="6" destOrd="0" presId="urn:microsoft.com/office/officeart/2005/8/layout/lProcess2"/>
    <dgm:cxn modelId="{6F93D47B-E794-4568-9FA5-5F6F48ACBAC6}" type="presParOf" srcId="{29B54FEC-E67E-4B67-A1BB-236F6551D1BC}" destId="{E8642F6B-0E3D-4CED-97FB-0D0F7CCD3B24}" srcOrd="3" destOrd="0" presId="urn:microsoft.com/office/officeart/2005/8/layout/lProcess2"/>
    <dgm:cxn modelId="{655594EE-362B-4DAA-8331-A047A2B9E9D4}" type="presParOf" srcId="{29B54FEC-E67E-4B67-A1BB-236F6551D1BC}" destId="{2D608CF4-F9CB-4F2D-B8CF-E8878066B519}" srcOrd="4" destOrd="0" presId="urn:microsoft.com/office/officeart/2005/8/layout/lProcess2"/>
    <dgm:cxn modelId="{14B7A6E9-B42A-44F3-B752-2379F741DFC4}" type="presParOf" srcId="{2D608CF4-F9CB-4F2D-B8CF-E8878066B519}" destId="{552F29C2-F82B-483E-A867-FD611756F8D4}" srcOrd="0" destOrd="0" presId="urn:microsoft.com/office/officeart/2005/8/layout/lProcess2"/>
    <dgm:cxn modelId="{876C2C36-D1E5-4D09-A3A3-A654AB6F595F}" type="presParOf" srcId="{2D608CF4-F9CB-4F2D-B8CF-E8878066B519}" destId="{5082838F-F3C5-4990-A3DD-3E46418A1CC5}" srcOrd="1" destOrd="0" presId="urn:microsoft.com/office/officeart/2005/8/layout/lProcess2"/>
    <dgm:cxn modelId="{0D73B11E-B3D3-46E0-A99D-E85E5FCE87BB}" type="presParOf" srcId="{2D608CF4-F9CB-4F2D-B8CF-E8878066B519}" destId="{5B08FAAF-8524-4F14-A7F6-9297989ACF02}" srcOrd="2" destOrd="0" presId="urn:microsoft.com/office/officeart/2005/8/layout/lProcess2"/>
    <dgm:cxn modelId="{01A6296B-FE84-45D3-A970-E6E152A4F074}" type="presParOf" srcId="{5B08FAAF-8524-4F14-A7F6-9297989ACF02}" destId="{0F4AAE80-8707-4E9D-A942-8050C58591C7}" srcOrd="0" destOrd="0" presId="urn:microsoft.com/office/officeart/2005/8/layout/lProcess2"/>
    <dgm:cxn modelId="{BB0493C0-6686-4690-B7ED-D632EE0163A4}" type="presParOf" srcId="{0F4AAE80-8707-4E9D-A942-8050C58591C7}" destId="{F68CEF1C-BC21-4641-AD54-6E4B603F5E0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D9A95-EC86-4C5B-A336-8159DC003581}">
      <dsp:nvSpPr>
        <dsp:cNvPr id="0" name=""/>
        <dsp:cNvSpPr/>
      </dsp:nvSpPr>
      <dsp:spPr>
        <a:xfrm>
          <a:off x="42844" y="626890"/>
          <a:ext cx="2606315" cy="48991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glow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36000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/>
            </a:rPr>
            <a:t>Приоритетна ос 1: </a:t>
          </a:r>
          <a:b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/>
            </a:rPr>
          </a:br>
          <a:r>
            <a:rPr lang="ru-RU" sz="1400" b="1" kern="1200" dirty="0" smtClean="0">
              <a:solidFill>
                <a:schemeClr val="accent4">
                  <a:lumMod val="50000"/>
                </a:schemeClr>
              </a:solidFill>
              <a:effectLst/>
            </a:rPr>
            <a:t>Технологично развитие и иновации</a:t>
          </a:r>
          <a:endParaRPr lang="bg-BG" sz="1400" b="1" kern="1200" dirty="0">
            <a:solidFill>
              <a:schemeClr val="accent4">
                <a:lumMod val="50000"/>
              </a:schemeClr>
            </a:solidFill>
            <a:effectLst/>
          </a:endParaRPr>
        </a:p>
      </dsp:txBody>
      <dsp:txXfrm>
        <a:off x="42844" y="626890"/>
        <a:ext cx="2606315" cy="1469730"/>
      </dsp:txXfrm>
    </dsp:sp>
    <dsp:sp modelId="{F880E11A-073E-4442-AF45-CEEAECB2D918}">
      <dsp:nvSpPr>
        <dsp:cNvPr id="0" name=""/>
        <dsp:cNvSpPr/>
      </dsp:nvSpPr>
      <dsp:spPr>
        <a:xfrm flipH="1">
          <a:off x="138329" y="1725860"/>
          <a:ext cx="2234207" cy="16800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</a:gradFill>
        <a:ln cmpd="dbl">
          <a:gradFill flip="none" rotWithShape="1">
            <a:gsLst>
              <a:gs pos="400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1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spc="0" dirty="0" smtClean="0">
              <a:solidFill>
                <a:schemeClr val="accent4">
                  <a:lumMod val="50000"/>
                </a:schemeClr>
              </a:solidFill>
              <a:effectLst/>
            </a:rPr>
            <a:t>Фонд за технологичен трансфер </a:t>
          </a:r>
          <a:r>
            <a:rPr lang="en-US" sz="1400" b="1" kern="1200" spc="0" dirty="0" smtClean="0">
              <a:solidFill>
                <a:schemeClr val="accent4">
                  <a:lumMod val="50000"/>
                </a:schemeClr>
              </a:solidFill>
              <a:effectLst/>
            </a:rPr>
            <a:t/>
          </a:r>
          <a:br>
            <a:rPr lang="en-US" sz="1400" b="1" kern="1200" spc="0" dirty="0" smtClean="0">
              <a:solidFill>
                <a:schemeClr val="accent4">
                  <a:lumMod val="50000"/>
                </a:schemeClr>
              </a:solidFill>
              <a:effectLst/>
            </a:rPr>
          </a:br>
          <a:r>
            <a:rPr lang="bg-BG" sz="1400" b="1" kern="1200" spc="0" dirty="0" smtClean="0">
              <a:solidFill>
                <a:schemeClr val="accent4">
                  <a:lumMod val="50000"/>
                </a:schemeClr>
              </a:solidFill>
              <a:effectLst/>
            </a:rPr>
            <a:t>(30 млн. евро)</a:t>
          </a:r>
          <a:endParaRPr lang="bg-BG" sz="1400" b="1" kern="1200" spc="0" dirty="0">
            <a:solidFill>
              <a:schemeClr val="accent4">
                <a:lumMod val="50000"/>
              </a:schemeClr>
            </a:solidFill>
            <a:effectLst/>
          </a:endParaRPr>
        </a:p>
      </dsp:txBody>
      <dsp:txXfrm>
        <a:off x="187537" y="1775068"/>
        <a:ext cx="2135791" cy="1581667"/>
      </dsp:txXfrm>
    </dsp:sp>
    <dsp:sp modelId="{927CA930-025E-4887-B898-56CD680101C4}">
      <dsp:nvSpPr>
        <dsp:cNvPr id="0" name=""/>
        <dsp:cNvSpPr/>
      </dsp:nvSpPr>
      <dsp:spPr>
        <a:xfrm>
          <a:off x="138351" y="3686632"/>
          <a:ext cx="2234207" cy="168008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4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ln>
          <a:gradFill flip="none" rotWithShape="1">
            <a:gsLst>
              <a:gs pos="400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  <a:sp3d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 smtClean="0">
              <a:solidFill>
                <a:schemeClr val="accent4">
                  <a:lumMod val="50000"/>
                </a:schemeClr>
              </a:solidFill>
            </a:rPr>
            <a:t>Гаранции, покриващи загуби по </a:t>
          </a:r>
          <a:r>
            <a:rPr lang="bg-BG" sz="1400" b="1" kern="1200" dirty="0" smtClean="0">
              <a:solidFill>
                <a:schemeClr val="accent4">
                  <a:lumMod val="50000"/>
                </a:schemeClr>
              </a:solidFill>
              <a:effectLst/>
            </a:rPr>
            <a:t>портфейл</a:t>
          </a:r>
          <a:r>
            <a:rPr lang="bg-BG" sz="1400" b="1" kern="1200" dirty="0" smtClean="0">
              <a:solidFill>
                <a:schemeClr val="accent4">
                  <a:lumMod val="50000"/>
                </a:schemeClr>
              </a:solidFill>
            </a:rPr>
            <a:t> от заеми </a:t>
          </a:r>
          <a:r>
            <a:rPr lang="en-US" sz="1400" b="1" kern="1200" dirty="0" smtClean="0">
              <a:solidFill>
                <a:schemeClr val="accent4">
                  <a:lumMod val="50000"/>
                </a:schemeClr>
              </a:solidFill>
            </a:rPr>
            <a:t/>
          </a:r>
          <a:br>
            <a:rPr lang="en-US" sz="1400" b="1" kern="1200" dirty="0" smtClean="0">
              <a:solidFill>
                <a:schemeClr val="accent4">
                  <a:lumMod val="50000"/>
                </a:schemeClr>
              </a:solidFill>
            </a:rPr>
          </a:br>
          <a:r>
            <a:rPr lang="bg-BG" sz="1400" b="1" kern="1200" dirty="0" smtClean="0">
              <a:solidFill>
                <a:schemeClr val="accent4">
                  <a:lumMod val="50000"/>
                </a:schemeClr>
              </a:solidFill>
            </a:rPr>
            <a:t>(30 млн. евро)</a:t>
          </a:r>
          <a:endParaRPr lang="bg-BG" sz="14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87559" y="3735840"/>
        <a:ext cx="2135791" cy="1581667"/>
      </dsp:txXfrm>
    </dsp:sp>
    <dsp:sp modelId="{780E5E1A-E5BB-4863-B4D3-E383B1D912FC}">
      <dsp:nvSpPr>
        <dsp:cNvPr id="0" name=""/>
        <dsp:cNvSpPr/>
      </dsp:nvSpPr>
      <dsp:spPr>
        <a:xfrm>
          <a:off x="2807732" y="672580"/>
          <a:ext cx="2632762" cy="4899102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  <a:alpha val="60000"/>
          </a:schemeClr>
        </a:solidFill>
        <a:ln>
          <a:noFill/>
        </a:ln>
        <a:effectLst/>
        <a:scene3d>
          <a:camera prst="orthographicFront"/>
          <a:lightRig rig="glow" dir="t"/>
        </a:scene3d>
        <a:sp3d prstMaterial="metal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Приоритетна ос 2: </a:t>
          </a:r>
          <a:br>
            <a:rPr lang="ru-RU" sz="1400" b="1" kern="1200" dirty="0" smtClean="0">
              <a:solidFill>
                <a:srgbClr val="002060"/>
              </a:solidFill>
            </a:rPr>
          </a:br>
          <a:r>
            <a:rPr lang="ru-RU" sz="1400" b="1" kern="1200" dirty="0" smtClean="0">
              <a:solidFill>
                <a:srgbClr val="002060"/>
              </a:solidFill>
            </a:rPr>
            <a:t>Предприемачество и капацитет за растеж на МСП </a:t>
          </a:r>
          <a:endParaRPr lang="bg-BG" sz="1400" b="1" kern="1200" dirty="0">
            <a:solidFill>
              <a:srgbClr val="002060"/>
            </a:solidFill>
          </a:endParaRPr>
        </a:p>
      </dsp:txBody>
      <dsp:txXfrm>
        <a:off x="2807732" y="672580"/>
        <a:ext cx="2632762" cy="1469730"/>
      </dsp:txXfrm>
    </dsp:sp>
    <dsp:sp modelId="{B295341F-628E-446E-82F6-901710047622}">
      <dsp:nvSpPr>
        <dsp:cNvPr id="0" name=""/>
        <dsp:cNvSpPr/>
      </dsp:nvSpPr>
      <dsp:spPr>
        <a:xfrm flipH="1">
          <a:off x="3025771" y="1710008"/>
          <a:ext cx="2234207" cy="63219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ln cmpd="dbl">
          <a:gradFill flip="none" rotWithShape="1">
            <a:gsLst>
              <a:gs pos="4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1">
          <a:noAutofit/>
          <a:sp3d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spc="0" dirty="0" smtClean="0">
              <a:solidFill>
                <a:srgbClr val="002060"/>
              </a:solidFill>
              <a:effectLst/>
            </a:rPr>
            <a:t>Фонд за </a:t>
          </a:r>
          <a:r>
            <a:rPr lang="bg-BG" sz="1200" b="1" kern="1200" noProof="1" smtClean="0">
              <a:solidFill>
                <a:srgbClr val="002060"/>
              </a:solidFill>
            </a:rPr>
            <a:t>начално финансиране </a:t>
          </a:r>
          <a:r>
            <a:rPr lang="en-US" sz="1200" b="1" kern="1200" noProof="1" smtClean="0">
              <a:solidFill>
                <a:srgbClr val="002060"/>
              </a:solidFill>
            </a:rPr>
            <a:t/>
          </a:r>
          <a:br>
            <a:rPr lang="en-US" sz="1200" b="1" kern="1200" noProof="1" smtClean="0">
              <a:solidFill>
                <a:srgbClr val="002060"/>
              </a:solidFill>
            </a:rPr>
          </a:br>
          <a:r>
            <a:rPr lang="bg-BG" sz="1200" b="1" kern="1200" spc="0" dirty="0" smtClean="0">
              <a:solidFill>
                <a:srgbClr val="002060"/>
              </a:solidFill>
              <a:effectLst/>
            </a:rPr>
            <a:t>(</a:t>
          </a:r>
          <a:r>
            <a:rPr lang="en-US" sz="1200" b="1" kern="1200" spc="0" dirty="0" smtClean="0">
              <a:solidFill>
                <a:srgbClr val="002060"/>
              </a:solidFill>
              <a:effectLst/>
            </a:rPr>
            <a:t>55</a:t>
          </a:r>
          <a:r>
            <a:rPr lang="bg-BG" sz="1200" b="1" kern="1200" spc="0" dirty="0" smtClean="0">
              <a:solidFill>
                <a:srgbClr val="002060"/>
              </a:solidFill>
              <a:effectLst/>
            </a:rPr>
            <a:t> млн. евро)</a:t>
          </a:r>
          <a:endParaRPr lang="bg-BG" sz="1200" b="1" kern="1200" spc="0" dirty="0">
            <a:solidFill>
              <a:srgbClr val="002060"/>
            </a:solidFill>
            <a:effectLst/>
          </a:endParaRPr>
        </a:p>
      </dsp:txBody>
      <dsp:txXfrm>
        <a:off x="3044287" y="1728524"/>
        <a:ext cx="2197175" cy="595161"/>
      </dsp:txXfrm>
    </dsp:sp>
    <dsp:sp modelId="{51A86443-BB7E-403B-8161-D0B5DF566FFB}">
      <dsp:nvSpPr>
        <dsp:cNvPr id="0" name=""/>
        <dsp:cNvSpPr/>
      </dsp:nvSpPr>
      <dsp:spPr>
        <a:xfrm flipH="1">
          <a:off x="3025771" y="2542339"/>
          <a:ext cx="2234207" cy="63546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5000">
              <a:srgbClr val="F0EBD5"/>
            </a:gs>
            <a:gs pos="98000">
              <a:srgbClr val="D1C39F"/>
            </a:gs>
          </a:gsLst>
          <a:lin ang="8100000" scaled="1"/>
          <a:tileRect/>
        </a:gradFill>
        <a:ln cmpd="dbl">
          <a:gradFill flip="none" rotWithShape="1">
            <a:gsLst>
              <a:gs pos="4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1">
          <a:noAutofit/>
          <a:sp3d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rgbClr val="002060"/>
              </a:solidFill>
            </a:rPr>
            <a:t>Фонд за рисков капитал (25 млн. евро)</a:t>
          </a:r>
          <a:endParaRPr lang="bg-BG" sz="1200" b="1" kern="1200" spc="0" dirty="0">
            <a:solidFill>
              <a:srgbClr val="002060"/>
            </a:solidFill>
            <a:effectLst/>
          </a:endParaRPr>
        </a:p>
      </dsp:txBody>
      <dsp:txXfrm>
        <a:off x="3044383" y="2560951"/>
        <a:ext cx="2196983" cy="598237"/>
      </dsp:txXfrm>
    </dsp:sp>
    <dsp:sp modelId="{117F2DFD-4A8F-4225-8AE5-CD406A73EFD5}">
      <dsp:nvSpPr>
        <dsp:cNvPr id="0" name=""/>
        <dsp:cNvSpPr/>
      </dsp:nvSpPr>
      <dsp:spPr>
        <a:xfrm flipH="1">
          <a:off x="3025414" y="3359333"/>
          <a:ext cx="2234207" cy="67218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5000">
              <a:srgbClr val="F0EBD5"/>
            </a:gs>
            <a:gs pos="100000">
              <a:srgbClr val="D1C39F"/>
            </a:gs>
          </a:gsLst>
          <a:lin ang="8100000" scaled="1"/>
          <a:tileRect/>
        </a:gradFill>
        <a:ln cmpd="dbl">
          <a:gradFill flip="none" rotWithShape="1">
            <a:gsLst>
              <a:gs pos="4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1">
          <a:noAutofit/>
          <a:sp3d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rgbClr val="002060"/>
              </a:solidFill>
            </a:rPr>
            <a:t>Фонд за съфинансиране/</a:t>
          </a:r>
          <a:r>
            <a:rPr lang="en-US" sz="1200" b="1" kern="1200" dirty="0" smtClean="0">
              <a:solidFill>
                <a:srgbClr val="002060"/>
              </a:solidFill>
            </a:rPr>
            <a:t/>
          </a:r>
          <a:br>
            <a:rPr lang="en-US" sz="1200" b="1" kern="1200" dirty="0" smtClean="0">
              <a:solidFill>
                <a:srgbClr val="002060"/>
              </a:solidFill>
            </a:rPr>
          </a:br>
          <a:r>
            <a:rPr lang="bg-BG" sz="1200" b="1" kern="1200" dirty="0" smtClean="0">
              <a:solidFill>
                <a:srgbClr val="002060"/>
              </a:solidFill>
            </a:rPr>
            <a:t>мецанин </a:t>
          </a:r>
          <a:r>
            <a:rPr lang="en-US" sz="1200" b="1" kern="1200" dirty="0" smtClean="0">
              <a:solidFill>
                <a:srgbClr val="002060"/>
              </a:solidFill>
            </a:rPr>
            <a:t/>
          </a:r>
          <a:br>
            <a:rPr lang="en-US" sz="1200" b="1" kern="1200" dirty="0" smtClean="0">
              <a:solidFill>
                <a:srgbClr val="002060"/>
              </a:solidFill>
            </a:rPr>
          </a:br>
          <a:r>
            <a:rPr lang="bg-BG" sz="1200" b="1" kern="1200" dirty="0" smtClean="0">
              <a:solidFill>
                <a:srgbClr val="002060"/>
              </a:solidFill>
            </a:rPr>
            <a:t>(40 млн. евро)</a:t>
          </a:r>
          <a:endParaRPr lang="bg-BG" sz="1200" b="1" kern="1200" spc="0" dirty="0">
            <a:solidFill>
              <a:srgbClr val="002060"/>
            </a:solidFill>
            <a:effectLst/>
          </a:endParaRPr>
        </a:p>
      </dsp:txBody>
      <dsp:txXfrm>
        <a:off x="3045102" y="3379021"/>
        <a:ext cx="2194831" cy="632812"/>
      </dsp:txXfrm>
    </dsp:sp>
    <dsp:sp modelId="{EEFAA7AD-3912-491D-B216-164DFB383D15}">
      <dsp:nvSpPr>
        <dsp:cNvPr id="0" name=""/>
        <dsp:cNvSpPr/>
      </dsp:nvSpPr>
      <dsp:spPr>
        <a:xfrm flipH="1">
          <a:off x="3025414" y="4205505"/>
          <a:ext cx="2234207" cy="1050305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8100000" scaled="1"/>
          <a:tileRect/>
        </a:gradFill>
        <a:ln cmpd="dbl">
          <a:gradFill flip="none" rotWithShape="1">
            <a:gsLst>
              <a:gs pos="400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glow" dir="t"/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1">
          <a:noAutofit/>
          <a:sp3d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dirty="0" smtClean="0">
              <a:solidFill>
                <a:srgbClr val="002060"/>
              </a:solidFill>
            </a:rPr>
            <a:t>Фонд за микрофинансиране чрез споделяне на риска </a:t>
          </a:r>
          <a:br>
            <a:rPr lang="bg-BG" sz="1200" b="1" kern="1200" dirty="0" smtClean="0">
              <a:solidFill>
                <a:srgbClr val="002060"/>
              </a:solidFill>
            </a:rPr>
          </a:br>
          <a:r>
            <a:rPr lang="bg-BG" sz="1200" b="1" kern="1200" dirty="0" smtClean="0">
              <a:solidFill>
                <a:srgbClr val="002060"/>
              </a:solidFill>
            </a:rPr>
            <a:t>(15 млн. евро)</a:t>
          </a:r>
          <a:endParaRPr lang="bg-BG" sz="1200" b="1" kern="1200" spc="0" dirty="0">
            <a:solidFill>
              <a:srgbClr val="002060"/>
            </a:solidFill>
            <a:effectLst/>
          </a:endParaRPr>
        </a:p>
      </dsp:txBody>
      <dsp:txXfrm>
        <a:off x="3056176" y="4236267"/>
        <a:ext cx="2172683" cy="988781"/>
      </dsp:txXfrm>
    </dsp:sp>
    <dsp:sp modelId="{552F29C2-F82B-483E-A867-FD611756F8D4}">
      <dsp:nvSpPr>
        <dsp:cNvPr id="0" name=""/>
        <dsp:cNvSpPr/>
      </dsp:nvSpPr>
      <dsp:spPr>
        <a:xfrm>
          <a:off x="5615489" y="673061"/>
          <a:ext cx="2565401" cy="489910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8000"/>
          </a:schemeClr>
        </a:solidFill>
        <a:ln>
          <a:noFill/>
        </a:ln>
        <a:effectLst/>
        <a:scene3d>
          <a:camera prst="orthographicFront"/>
          <a:lightRig rig="glow" dir="t"/>
        </a:scene3d>
        <a:sp3d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Приоритетна ос 3: </a:t>
          </a:r>
          <a:b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Енергийна и ресурсна </a:t>
          </a:r>
          <a:r>
            <a:rPr lang="bg-BG" sz="1400" b="1" kern="1200" noProof="0" dirty="0" smtClean="0">
              <a:solidFill>
                <a:schemeClr val="accent6">
                  <a:lumMod val="50000"/>
                </a:schemeClr>
              </a:solidFill>
            </a:rPr>
            <a:t>ефективност</a:t>
          </a:r>
          <a:endParaRPr lang="bg-BG" sz="1400" b="1" kern="1200" noProof="0" dirty="0">
            <a:solidFill>
              <a:schemeClr val="accent6">
                <a:lumMod val="50000"/>
              </a:schemeClr>
            </a:solidFill>
          </a:endParaRPr>
        </a:p>
      </dsp:txBody>
      <dsp:txXfrm>
        <a:off x="5615489" y="673061"/>
        <a:ext cx="2565401" cy="1469730"/>
      </dsp:txXfrm>
    </dsp:sp>
    <dsp:sp modelId="{F68CEF1C-BC21-4641-AD54-6E4B603F5E03}">
      <dsp:nvSpPr>
        <dsp:cNvPr id="0" name=""/>
        <dsp:cNvSpPr/>
      </dsp:nvSpPr>
      <dsp:spPr>
        <a:xfrm>
          <a:off x="5856887" y="1729096"/>
          <a:ext cx="2054733" cy="3618506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ln>
          <a:gradFill flip="none" rotWithShape="1">
            <a:gsLst>
              <a:gs pos="0">
                <a:schemeClr val="accent6">
                  <a:lumMod val="75000"/>
                </a:schemeClr>
              </a:gs>
              <a:gs pos="28000">
                <a:schemeClr val="accent6">
                  <a:lumMod val="5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a:ln>
        <a:effectLst/>
        <a:scene3d>
          <a:camera prst="orthographicFront"/>
          <a:lightRig rig="glow" dir="t"/>
        </a:scene3d>
        <a:sp3d prstMaterial="plastic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noProof="0" dirty="0" smtClean="0">
              <a:solidFill>
                <a:schemeClr val="accent6">
                  <a:lumMod val="50000"/>
                </a:schemeClr>
              </a:solidFill>
            </a:rPr>
            <a:t>Гаранции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, </a:t>
          </a:r>
          <a:r>
            <a:rPr lang="bg-BG" sz="1400" b="1" kern="1200" noProof="1" smtClean="0">
              <a:solidFill>
                <a:schemeClr val="accent6">
                  <a:lumMod val="50000"/>
                </a:schemeClr>
              </a:solidFill>
            </a:rPr>
            <a:t>покриващи</a:t>
          </a: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 загуби </a:t>
          </a:r>
          <a:r>
            <a:rPr lang="bg-BG" sz="1400" b="1" kern="1200" noProof="0" dirty="0" smtClean="0">
              <a:solidFill>
                <a:schemeClr val="accent6">
                  <a:lumMod val="50000"/>
                </a:schemeClr>
              </a:solidFill>
            </a:rPr>
            <a:t>по портфейл от заеми </a:t>
          </a:r>
          <a:r>
            <a:rPr lang="en-US" sz="1400" b="1" kern="1200" noProof="0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en-US" sz="1400" b="1" kern="1200" noProof="0" dirty="0" smtClean="0">
              <a:solidFill>
                <a:schemeClr val="accent6">
                  <a:lumMod val="50000"/>
                </a:schemeClr>
              </a:solidFill>
            </a:rPr>
          </a:br>
          <a:r>
            <a:rPr lang="ru-RU" sz="1400" b="1" kern="1200" dirty="0" smtClean="0">
              <a:solidFill>
                <a:schemeClr val="accent6">
                  <a:lumMod val="50000"/>
                </a:schemeClr>
              </a:solidFill>
            </a:rPr>
            <a:t>(40 млн. евро)</a:t>
          </a:r>
          <a:endParaRPr lang="bg-BG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17068" y="1789277"/>
        <a:ext cx="1934371" cy="349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0.42524</cdr:x>
      <cdr:y>0.45314</cdr:y>
    </cdr:from>
    <cdr:to>
      <cdr:x>0.55124</cdr:x>
      <cdr:y>0.61133</cdr:y>
    </cdr:to>
    <cdr:sp macro="" textlink="">
      <cdr:nvSpPr>
        <cdr:cNvPr id="2" name="Oval 1"/>
        <cdr:cNvSpPr>
          <a:spLocks xmlns:a="http://schemas.openxmlformats.org/drawingml/2006/main"/>
        </cdr:cNvSpPr>
      </cdr:nvSpPr>
      <cdr:spPr>
        <a:xfrm xmlns:a="http://schemas.openxmlformats.org/drawingml/2006/main">
          <a:off x="1944216" y="1239802"/>
          <a:ext cx="576051" cy="432788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</a:t>
          </a:r>
          <a:r>
            <a:rPr lang="bg-BG" sz="1000" b="1" dirty="0" smtClean="0">
              <a:solidFill>
                <a:srgbClr val="00B050"/>
              </a:solidFill>
            </a:rPr>
            <a:t>6</a:t>
          </a:r>
          <a:r>
            <a:rPr lang="en-US" sz="1000" b="1" dirty="0" smtClean="0">
              <a:solidFill>
                <a:srgbClr val="00B050"/>
              </a:solidFill>
            </a:rPr>
            <a:t>.</a:t>
          </a:r>
          <a:r>
            <a:rPr lang="bg-BG" sz="1000" b="1" dirty="0" smtClean="0">
              <a:solidFill>
                <a:srgbClr val="00B050"/>
              </a:solidFill>
            </a:rPr>
            <a:t>5 </a:t>
          </a:r>
          <a:r>
            <a:rPr lang="en-US" sz="1000" b="1" dirty="0" smtClean="0">
              <a:solidFill>
                <a:srgbClr val="00B050"/>
              </a:solidFill>
            </a:rPr>
            <a:t>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0.3465</cdr:x>
      <cdr:y>0.47271</cdr:y>
    </cdr:from>
    <cdr:to>
      <cdr:x>0.47249</cdr:x>
      <cdr:y>0.63048</cdr:y>
    </cdr:to>
    <cdr:sp macro="" textlink="">
      <cdr:nvSpPr>
        <cdr:cNvPr id="2" name="Oval 1"/>
        <cdr:cNvSpPr>
          <a:spLocks xmlns:a="http://schemas.openxmlformats.org/drawingml/2006/main"/>
        </cdr:cNvSpPr>
      </cdr:nvSpPr>
      <cdr:spPr>
        <a:xfrm xmlns:a="http://schemas.openxmlformats.org/drawingml/2006/main">
          <a:off x="1584176" y="1225261"/>
          <a:ext cx="576026" cy="408940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</a:t>
          </a:r>
          <a:r>
            <a:rPr lang="bg-BG" sz="1000" b="1" dirty="0" smtClean="0">
              <a:solidFill>
                <a:srgbClr val="00B050"/>
              </a:solidFill>
            </a:rPr>
            <a:t>15,9 </a:t>
          </a:r>
          <a:r>
            <a:rPr lang="en-US" sz="1000" b="1" dirty="0" smtClean="0">
              <a:solidFill>
                <a:srgbClr val="00B050"/>
              </a:solidFill>
            </a:rPr>
            <a:t>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0.43891</cdr:x>
      <cdr:y>0.4721</cdr:y>
    </cdr:from>
    <cdr:to>
      <cdr:x>0.56491</cdr:x>
      <cdr:y>0.62986</cdr:y>
    </cdr:to>
    <cdr:sp macro="" textlink="">
      <cdr:nvSpPr>
        <cdr:cNvPr id="2" name="Oval 1"/>
        <cdr:cNvSpPr>
          <a:spLocks xmlns:a="http://schemas.openxmlformats.org/drawingml/2006/main"/>
        </cdr:cNvSpPr>
      </cdr:nvSpPr>
      <cdr:spPr>
        <a:xfrm xmlns:a="http://schemas.openxmlformats.org/drawingml/2006/main">
          <a:off x="2006710" y="1295053"/>
          <a:ext cx="576072" cy="432792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</a:t>
          </a:r>
          <a:r>
            <a:rPr lang="bg-BG" sz="1000" b="1" dirty="0" smtClean="0">
              <a:solidFill>
                <a:srgbClr val="00B050"/>
              </a:solidFill>
            </a:rPr>
            <a:t>30,2 </a:t>
          </a:r>
          <a:r>
            <a:rPr lang="en-US" sz="1000" b="1" dirty="0" smtClean="0">
              <a:solidFill>
                <a:srgbClr val="00B050"/>
              </a:solidFill>
            </a:rPr>
            <a:t>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0.44099</cdr:x>
      <cdr:y>0.46818</cdr:y>
    </cdr:from>
    <cdr:to>
      <cdr:x>0.57487</cdr:x>
      <cdr:y>0.62595</cdr:y>
    </cdr:to>
    <cdr:sp macro="" textlink="">
      <cdr:nvSpPr>
        <cdr:cNvPr id="2" name="Oval 1"/>
        <cdr:cNvSpPr>
          <a:spLocks xmlns:a="http://schemas.openxmlformats.org/drawingml/2006/main"/>
        </cdr:cNvSpPr>
      </cdr:nvSpPr>
      <cdr:spPr>
        <a:xfrm xmlns:a="http://schemas.openxmlformats.org/drawingml/2006/main">
          <a:off x="2016224" y="1284312"/>
          <a:ext cx="612069" cy="432792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 smtClean="0">
              <a:solidFill>
                <a:srgbClr val="00B050"/>
              </a:solidFill>
            </a:rPr>
            <a:t>EUR </a:t>
          </a:r>
          <a:r>
            <a:rPr lang="bg-BG" sz="1000" b="1" dirty="0" smtClean="0">
              <a:solidFill>
                <a:srgbClr val="00B050"/>
              </a:solidFill>
            </a:rPr>
            <a:t>19,3 </a:t>
          </a:r>
          <a:r>
            <a:rPr lang="en-US" sz="1000" b="1" dirty="0" smtClean="0">
              <a:solidFill>
                <a:srgbClr val="00B050"/>
              </a:solidFill>
            </a:rPr>
            <a:t>m</a:t>
          </a:r>
          <a:endParaRPr lang="en-US" sz="1000" b="1" dirty="0">
            <a:solidFill>
              <a:srgbClr val="00B05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FC3B4-1350-4F0A-AA49-9B55E7CA1B0A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52" y="9428164"/>
            <a:ext cx="2972547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A2884-C3FF-456E-B4DE-0484B6221D06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9780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1" y="4715154"/>
            <a:ext cx="548640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noProof="0" smtClean="0"/>
              <a:t>Click to edit Master text styles</a:t>
            </a:r>
          </a:p>
          <a:p>
            <a:pPr lvl="1"/>
            <a:r>
              <a:rPr lang="bg-BG" noProof="0" smtClean="0"/>
              <a:t>Second level</a:t>
            </a:r>
          </a:p>
          <a:p>
            <a:pPr lvl="2"/>
            <a:r>
              <a:rPr lang="bg-BG" noProof="0" smtClean="0"/>
              <a:t>Third level</a:t>
            </a:r>
          </a:p>
          <a:p>
            <a:pPr lvl="3"/>
            <a:r>
              <a:rPr lang="bg-BG" noProof="0" smtClean="0"/>
              <a:t>Fourth level</a:t>
            </a:r>
          </a:p>
          <a:p>
            <a:pPr lvl="4"/>
            <a:r>
              <a:rPr lang="bg-BG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bg-BG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428583"/>
            <a:ext cx="2971800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512CBB-8246-42B3-BA18-F6EB28FE5AB4}" type="slidenum">
              <a:rPr lang="bg-BG"/>
              <a:pPr>
                <a:defRPr/>
              </a:pPr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7531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93527-8418-4418-887A-53D68217BD7E}" type="slidenum">
              <a:rPr lang="bg-BG" smtClean="0">
                <a:solidFill>
                  <a:prstClr val="black"/>
                </a:solidFill>
              </a:rPr>
              <a:pPr/>
              <a:t>1</a:t>
            </a:fld>
            <a:endParaRPr lang="bg-B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5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ctr" latinLnBrk="0" hangingPunct="1"/>
            <a:r>
              <a:rPr lang="bg-BG" dirty="0" smtClean="0"/>
              <a:t>Общо</a:t>
            </a:r>
            <a:r>
              <a:rPr lang="bg-BG" baseline="0" dirty="0" smtClean="0"/>
              <a:t> подадени проектни предложения: </a:t>
            </a:r>
            <a:r>
              <a:rPr lang="bg-BG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Общо: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1163</a:t>
            </a:r>
            <a:r>
              <a:rPr lang="bg-BG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за 426 310 273.57 лв. Цифрата не е актуална</a:t>
            </a:r>
            <a:r>
              <a:rPr lang="bg-BG" sz="1200" b="1" i="0" u="none" strike="noStrik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към 30.11.2017 г.</a:t>
            </a:r>
            <a:endParaRPr lang="bg-BG" sz="1200" b="0" i="0" u="none" strike="noStrike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/>
              <a:pPr>
                <a:defRPr/>
              </a:pPr>
              <a:t>3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0336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1A57-C378-4D9C-8BC8-9C4A20E431C1}" type="slidenum">
              <a:rPr lang="bg-BG" smtClean="0"/>
              <a:pPr/>
              <a:t>5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43424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538163" lvl="2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1900" kern="1200" dirty="0" smtClean="0">
                <a:solidFill>
                  <a:srgbClr val="2F5897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Едно от предимствата за използването на финансовите инструменти пред грантове е </a:t>
            </a:r>
            <a:r>
              <a:rPr lang="bg-BG" sz="1900" b="1" kern="1200" dirty="0" smtClean="0">
                <a:solidFill>
                  <a:srgbClr val="2F5897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револвиращият характер на предоставения капитал </a:t>
            </a:r>
            <a:r>
              <a:rPr lang="bg-BG" sz="1900" kern="1200" dirty="0" smtClean="0">
                <a:solidFill>
                  <a:srgbClr val="2F5897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или т. нар. рециклиран ресурс (наследени средства) - представлява веднъж инвестираните и върнати обратно ресурси от финансовите инструменти, създадени в рамките на JEREMIE, които могат да се използват повторно до изчерпването им за същия тип дейности </a:t>
            </a:r>
          </a:p>
          <a:p>
            <a:pPr marL="538163" lvl="2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bg-BG" sz="1900" kern="1200" dirty="0" smtClean="0">
                <a:solidFill>
                  <a:srgbClr val="2F5897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Важно е да се знае, че инвестициите с рециклиран ресурс вече </a:t>
            </a:r>
            <a:r>
              <a:rPr lang="bg-BG" sz="1900" b="1" kern="1200" dirty="0" smtClean="0">
                <a:solidFill>
                  <a:srgbClr val="2F5897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не се считат вече за интервенция със средства от структурните фондове</a:t>
            </a:r>
            <a:r>
              <a:rPr lang="bg-BG" sz="1900" kern="1200" dirty="0" smtClean="0">
                <a:solidFill>
                  <a:srgbClr val="2F5897">
                    <a:lumMod val="75000"/>
                  </a:srgbClr>
                </a:solidFill>
                <a:latin typeface="Arial" charset="0"/>
                <a:ea typeface="+mn-ea"/>
                <a:cs typeface="+mn-cs"/>
              </a:rPr>
              <a:t> и не попадат под обхвата на правилата за прилагането им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512CBB-8246-42B3-BA18-F6EB28FE5AB4}" type="slidenum">
              <a:rPr lang="bg-BG" smtClean="0"/>
              <a:pPr>
                <a:defRPr/>
              </a:pPr>
              <a:t>6</a:t>
            </a:fld>
            <a:endParaRPr lang="bg-BG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9E1A57-C378-4D9C-8BC8-9C4A20E431C1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9432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8463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8E92D-EB1F-4840-B4AA-FBCC7433056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242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1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1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9967767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76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17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0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3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03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82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4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89867265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81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7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8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96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7531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24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87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79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0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230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3392696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658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8584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2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435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264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00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497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43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52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bg-BG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271640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882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4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61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02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43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268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758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967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1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2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76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51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394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61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94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00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472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2215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31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33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91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516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78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77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39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97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00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5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205199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9121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1602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351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86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29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0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5462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15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0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09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0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6578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4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56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2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12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46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647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910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60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371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174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04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917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88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49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18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45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355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19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28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55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6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3284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263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776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27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6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02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56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73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352714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54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1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23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2164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71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5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74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2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5805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61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78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0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486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44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7643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71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18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00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57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75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4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32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05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80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71607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804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190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0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106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92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98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3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9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20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81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07493"/>
      </p:ext>
    </p:extLst>
  </p:cSld>
  <p:clrMapOvr>
    <a:masterClrMapping/>
  </p:clrMapOvr>
  <p:transition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156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3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45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08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5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77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85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17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9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419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75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5933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314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969644"/>
      </p:ext>
    </p:extLst>
  </p:cSld>
  <p:clrMapOvr>
    <a:masterClrMapping/>
  </p:clrMapOvr>
  <p:transition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15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3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80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106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383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1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613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99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7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614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859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069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31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52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10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04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6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12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3548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0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934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Is_The_EIF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97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53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724613"/>
      </p:ext>
    </p:extLst>
  </p:cSld>
  <p:clrMapOvr>
    <a:masterClrMapping/>
  </p:clrMapOvr>
  <p:transition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677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79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4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7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38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82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6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01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_Do_We_Help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47879"/>
      </p:ext>
    </p:extLst>
  </p:cSld>
  <p:clrMapOvr>
    <a:masterClrMapping/>
  </p:clrMapOvr>
  <p:transition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389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1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574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413213"/>
      </p:ext>
    </p:extLst>
  </p:cSld>
  <p:clrMapOvr>
    <a:masterClrMapping/>
  </p:clrMapOvr>
  <p:transition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8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93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08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55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cro_Enterprises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142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386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4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809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44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5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00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33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3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2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978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30456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Next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4828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670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83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39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7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2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51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686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62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03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9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8"/>
            <a:ext cx="3456614" cy="451643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78693"/>
      </p:ext>
    </p:extLst>
  </p:cSld>
  <p:clrMapOvr>
    <a:masterClrMapping/>
  </p:clrMapOvr>
  <p:transition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40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9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9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2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3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7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0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44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12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7"/>
            <a:ext cx="3456614" cy="220885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896" y="3909270"/>
            <a:ext cx="3465003" cy="221689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6179"/>
      </p:ext>
    </p:extLst>
  </p:cSld>
  <p:clrMapOvr>
    <a:masterClrMapping/>
  </p:clrMapOvr>
  <p:transition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5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7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5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15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8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71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18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8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481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7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59896" y="1608137"/>
            <a:ext cx="3465003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68913" y="3148617"/>
            <a:ext cx="3455986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268912" y="4689096"/>
            <a:ext cx="3455987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15653"/>
      </p:ext>
    </p:extLst>
  </p:cSld>
  <p:clrMapOvr>
    <a:masterClrMapping/>
  </p:clrMapOvr>
  <p:transition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03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19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81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489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503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85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65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878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9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87889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4127" y="1619296"/>
            <a:ext cx="8204585" cy="4510042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80832"/>
      </p:ext>
    </p:extLst>
  </p:cSld>
  <p:clrMapOvr>
    <a:masterClrMapping/>
  </p:clrMapOvr>
  <p:transition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428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45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7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0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5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13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58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0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2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44500" y="2708920"/>
            <a:ext cx="8304213" cy="342041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43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2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00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0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05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634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8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7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6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5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536575" y="2706688"/>
            <a:ext cx="8212138" cy="3422650"/>
          </a:xfrm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3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57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8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Is_The_EIF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7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w_Do_We_Help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6805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cro_Enterprises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at_Next_Divid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51"/>
          <a:stretch/>
        </p:blipFill>
        <p:spPr>
          <a:xfrm>
            <a:off x="8401125" y="6076984"/>
            <a:ext cx="742876" cy="680259"/>
          </a:xfrm>
          <a:prstGeom prst="rect">
            <a:avLst/>
          </a:prstGeom>
        </p:spPr>
      </p:pic>
      <p:grpSp>
        <p:nvGrpSpPr>
          <p:cNvPr id="21" name="Group 20"/>
          <p:cNvGrpSpPr/>
          <p:nvPr userDrawn="1"/>
        </p:nvGrpSpPr>
        <p:grpSpPr>
          <a:xfrm>
            <a:off x="2491109" y="2085605"/>
            <a:ext cx="6249171" cy="3647651"/>
            <a:chOff x="2491109" y="2499919"/>
            <a:chExt cx="6249171" cy="3647651"/>
          </a:xfrm>
        </p:grpSpPr>
        <p:sp>
          <p:nvSpPr>
            <p:cNvPr id="10" name="Rectangle 9"/>
            <p:cNvSpPr/>
            <p:nvPr userDrawn="1"/>
          </p:nvSpPr>
          <p:spPr>
            <a:xfrm>
              <a:off x="2491109" y="3429000"/>
              <a:ext cx="6249171" cy="220001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3330429" y="4869160"/>
              <a:ext cx="5066951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8084542" y="5834732"/>
              <a:ext cx="312838" cy="31283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8427442" y="5834732"/>
              <a:ext cx="312838" cy="31283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30866" y="3055989"/>
              <a:ext cx="509414" cy="5094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30866" y="2499919"/>
              <a:ext cx="509414" cy="50941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674795" y="2499919"/>
              <a:ext cx="509414" cy="50941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427442" y="5492426"/>
              <a:ext cx="312838" cy="312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Rectangle 7"/>
          <p:cNvSpPr/>
          <p:nvPr userDrawn="1"/>
        </p:nvSpPr>
        <p:spPr>
          <a:xfrm>
            <a:off x="0" y="6403145"/>
            <a:ext cx="8028384" cy="2852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718661" y="3208714"/>
            <a:ext cx="5812944" cy="107721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7875" y="4543632"/>
            <a:ext cx="4818253" cy="430887"/>
          </a:xfrm>
        </p:spPr>
        <p:txBody>
          <a:bodyPr wrap="square">
            <a:spAutoFit/>
          </a:bodyPr>
          <a:lstStyle>
            <a:lvl1pPr marL="0" indent="0" algn="l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29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8"/>
            <a:ext cx="3456614" cy="451643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1627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68286" y="1608137"/>
            <a:ext cx="3456614" cy="220885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59896" y="3909270"/>
            <a:ext cx="3465003" cy="2216893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36214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x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59896" y="1608137"/>
            <a:ext cx="3465003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268913" y="3148617"/>
            <a:ext cx="3455986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268912" y="4689096"/>
            <a:ext cx="3455987" cy="1437067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40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4127" y="1619296"/>
            <a:ext cx="8204585" cy="4510042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602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44500" y="2708920"/>
            <a:ext cx="8304213" cy="3420418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8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114FA0"/>
                </a:solidFill>
              </a:rPr>
              <a:t>Introducing the European Investment Fund 2012 Presentation</a:t>
            </a:r>
            <a:endParaRPr lang="en-GB" dirty="0">
              <a:solidFill>
                <a:srgbClr val="114FA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33389" y="1600200"/>
            <a:ext cx="8315324" cy="400110"/>
          </a:xfrm>
        </p:spPr>
        <p:txBody>
          <a:bodyPr wrap="square">
            <a:spAutoFit/>
          </a:bodyPr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536575" y="2706688"/>
            <a:ext cx="8212138" cy="3422650"/>
          </a:xfrm>
        </p:spPr>
        <p:txBody>
          <a:bodyPr anchor="ctr" anchorCtr="0">
            <a:normAutofit/>
          </a:bodyPr>
          <a:lstStyle>
            <a:lvl1pPr algn="ctr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BFBAB30-7D6C-482F-9445-DA24C961621B}" type="slidenum">
              <a:rPr lang="en-GB" smtClean="0">
                <a:solidFill>
                  <a:srgbClr val="114FA0"/>
                </a:solidFill>
              </a:rPr>
              <a:pPr/>
              <a:t>‹#›</a:t>
            </a:fld>
            <a:endParaRPr lang="en-GB" dirty="0">
              <a:solidFill>
                <a:srgbClr val="114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2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4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99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3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5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6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26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2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20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2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79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53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33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5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08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9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92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69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9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8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2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267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71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1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514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1143926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9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61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75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44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5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7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7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7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1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47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5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89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2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7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140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5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2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655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12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7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274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80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085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430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93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4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70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3399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icture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348371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194871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64776986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9397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71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6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92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3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02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51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89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17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594841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6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4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57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4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50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4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495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9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236525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6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39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18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3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5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5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2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51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1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slideLayout" Target="../slideLayouts/slideLayout236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7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66.xml"/><Relationship Id="rId12" Type="http://schemas.openxmlformats.org/officeDocument/2006/relationships/slideLayout" Target="../slideLayouts/slideLayout271.xml"/><Relationship Id="rId2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60.xml"/><Relationship Id="rId6" Type="http://schemas.openxmlformats.org/officeDocument/2006/relationships/slideLayout" Target="../slideLayouts/slideLayout265.xml"/><Relationship Id="rId11" Type="http://schemas.openxmlformats.org/officeDocument/2006/relationships/slideLayout" Target="../slideLayouts/slideLayout270.xml"/><Relationship Id="rId5" Type="http://schemas.openxmlformats.org/officeDocument/2006/relationships/slideLayout" Target="../slideLayouts/slideLayout264.xml"/><Relationship Id="rId10" Type="http://schemas.openxmlformats.org/officeDocument/2006/relationships/slideLayout" Target="../slideLayouts/slideLayout269.xml"/><Relationship Id="rId4" Type="http://schemas.openxmlformats.org/officeDocument/2006/relationships/slideLayout" Target="../slideLayouts/slideLayout263.xml"/><Relationship Id="rId9" Type="http://schemas.openxmlformats.org/officeDocument/2006/relationships/slideLayout" Target="../slideLayouts/slideLayout26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slideLayout" Target="../slideLayouts/slideLayout283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slideLayout" Target="../slideLayouts/slideLayout282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90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5.xml"/><Relationship Id="rId1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294.xml"/><Relationship Id="rId5" Type="http://schemas.openxmlformats.org/officeDocument/2006/relationships/slideLayout" Target="../slideLayouts/slideLayout288.xml"/><Relationship Id="rId10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87.xml"/><Relationship Id="rId9" Type="http://schemas.openxmlformats.org/officeDocument/2006/relationships/slideLayout" Target="../slideLayouts/slideLayout29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2.xml"/><Relationship Id="rId3" Type="http://schemas.openxmlformats.org/officeDocument/2006/relationships/slideLayout" Target="../slideLayouts/slideLayout297.xml"/><Relationship Id="rId7" Type="http://schemas.openxmlformats.org/officeDocument/2006/relationships/slideLayout" Target="../slideLayouts/slideLayout301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96.xml"/><Relationship Id="rId1" Type="http://schemas.openxmlformats.org/officeDocument/2006/relationships/slideLayout" Target="../slideLayouts/slideLayout295.xml"/><Relationship Id="rId6" Type="http://schemas.openxmlformats.org/officeDocument/2006/relationships/slideLayout" Target="../slideLayouts/slideLayout300.xml"/><Relationship Id="rId11" Type="http://schemas.openxmlformats.org/officeDocument/2006/relationships/slideLayout" Target="../slideLayouts/slideLayout305.xml"/><Relationship Id="rId5" Type="http://schemas.openxmlformats.org/officeDocument/2006/relationships/slideLayout" Target="../slideLayouts/slideLayout299.xml"/><Relationship Id="rId10" Type="http://schemas.openxmlformats.org/officeDocument/2006/relationships/slideLayout" Target="../slideLayouts/slideLayout304.xml"/><Relationship Id="rId4" Type="http://schemas.openxmlformats.org/officeDocument/2006/relationships/slideLayout" Target="../slideLayouts/slideLayout298.xml"/><Relationship Id="rId9" Type="http://schemas.openxmlformats.org/officeDocument/2006/relationships/slideLayout" Target="../slideLayouts/slideLayout303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3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11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0.xml"/><Relationship Id="rId10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09.xml"/><Relationship Id="rId9" Type="http://schemas.openxmlformats.org/officeDocument/2006/relationships/slideLayout" Target="../slideLayouts/slideLayout314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4.xml"/><Relationship Id="rId3" Type="http://schemas.openxmlformats.org/officeDocument/2006/relationships/slideLayout" Target="../slideLayouts/slideLayout319.xml"/><Relationship Id="rId7" Type="http://schemas.openxmlformats.org/officeDocument/2006/relationships/slideLayout" Target="../slideLayouts/slideLayout32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22.xml"/><Relationship Id="rId11" Type="http://schemas.openxmlformats.org/officeDocument/2006/relationships/slideLayout" Target="../slideLayouts/slideLayout327.xml"/><Relationship Id="rId5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6.xml"/><Relationship Id="rId4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5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theme" Target="../theme/theme29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7.xml"/><Relationship Id="rId3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34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41.xml"/><Relationship Id="rId1" Type="http://schemas.openxmlformats.org/officeDocument/2006/relationships/slideLayout" Target="../slideLayouts/slideLayout340.xml"/><Relationship Id="rId6" Type="http://schemas.openxmlformats.org/officeDocument/2006/relationships/slideLayout" Target="../slideLayouts/slideLayout345.xml"/><Relationship Id="rId11" Type="http://schemas.openxmlformats.org/officeDocument/2006/relationships/slideLayout" Target="../slideLayouts/slideLayout350.xml"/><Relationship Id="rId5" Type="http://schemas.openxmlformats.org/officeDocument/2006/relationships/slideLayout" Target="../slideLayouts/slideLayout344.xml"/><Relationship Id="rId10" Type="http://schemas.openxmlformats.org/officeDocument/2006/relationships/slideLayout" Target="../slideLayouts/slideLayout349.xml"/><Relationship Id="rId4" Type="http://schemas.openxmlformats.org/officeDocument/2006/relationships/slideLayout" Target="../slideLayouts/slideLayout343.xml"/><Relationship Id="rId9" Type="http://schemas.openxmlformats.org/officeDocument/2006/relationships/slideLayout" Target="../slideLayouts/slideLayout34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slideLayout" Target="../slideLayouts/slideLayout363.xml"/><Relationship Id="rId1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53.xml"/><Relationship Id="rId21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2.xml"/><Relationship Id="rId17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52.xml"/><Relationship Id="rId16" Type="http://schemas.openxmlformats.org/officeDocument/2006/relationships/slideLayout" Target="../slideLayouts/slideLayout366.xml"/><Relationship Id="rId20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5" Type="http://schemas.openxmlformats.org/officeDocument/2006/relationships/slideLayout" Target="../slideLayouts/slideLayout365.xml"/><Relationship Id="rId23" Type="http://schemas.openxmlformats.org/officeDocument/2006/relationships/theme" Target="../theme/theme31.xml"/><Relationship Id="rId10" Type="http://schemas.openxmlformats.org/officeDocument/2006/relationships/slideLayout" Target="../slideLayouts/slideLayout360.xml"/><Relationship Id="rId19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slideLayout" Target="../slideLayouts/slideLayout364.xml"/><Relationship Id="rId22" Type="http://schemas.openxmlformats.org/officeDocument/2006/relationships/slideLayout" Target="../slideLayouts/slideLayout372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0.xml"/><Relationship Id="rId3" Type="http://schemas.openxmlformats.org/officeDocument/2006/relationships/slideLayout" Target="../slideLayouts/slideLayout375.xml"/><Relationship Id="rId7" Type="http://schemas.openxmlformats.org/officeDocument/2006/relationships/slideLayout" Target="../slideLayouts/slideLayout379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74.xml"/><Relationship Id="rId1" Type="http://schemas.openxmlformats.org/officeDocument/2006/relationships/slideLayout" Target="../slideLayouts/slideLayout373.xml"/><Relationship Id="rId6" Type="http://schemas.openxmlformats.org/officeDocument/2006/relationships/slideLayout" Target="../slideLayouts/slideLayout378.xml"/><Relationship Id="rId11" Type="http://schemas.openxmlformats.org/officeDocument/2006/relationships/slideLayout" Target="../slideLayouts/slideLayout383.xml"/><Relationship Id="rId5" Type="http://schemas.openxmlformats.org/officeDocument/2006/relationships/slideLayout" Target="../slideLayouts/slideLayout377.xml"/><Relationship Id="rId10" Type="http://schemas.openxmlformats.org/officeDocument/2006/relationships/slideLayout" Target="../slideLayouts/slideLayout382.xml"/><Relationship Id="rId4" Type="http://schemas.openxmlformats.org/officeDocument/2006/relationships/slideLayout" Target="../slideLayouts/slideLayout376.xml"/><Relationship Id="rId9" Type="http://schemas.openxmlformats.org/officeDocument/2006/relationships/slideLayout" Target="../slideLayouts/slideLayout381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86.xml"/><Relationship Id="rId7" Type="http://schemas.openxmlformats.org/officeDocument/2006/relationships/slideLayout" Target="../slideLayouts/slideLayout390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85.xml"/><Relationship Id="rId1" Type="http://schemas.openxmlformats.org/officeDocument/2006/relationships/slideLayout" Target="../slideLayouts/slideLayout384.xml"/><Relationship Id="rId6" Type="http://schemas.openxmlformats.org/officeDocument/2006/relationships/slideLayout" Target="../slideLayouts/slideLayout389.xml"/><Relationship Id="rId11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88.xml"/><Relationship Id="rId10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87.xml"/><Relationship Id="rId9" Type="http://schemas.openxmlformats.org/officeDocument/2006/relationships/slideLayout" Target="../slideLayouts/slideLayout39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2.xml"/><Relationship Id="rId3" Type="http://schemas.openxmlformats.org/officeDocument/2006/relationships/slideLayout" Target="../slideLayouts/slideLayout397.xml"/><Relationship Id="rId7" Type="http://schemas.openxmlformats.org/officeDocument/2006/relationships/slideLayout" Target="../slideLayouts/slideLayout401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96.xml"/><Relationship Id="rId1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400.xml"/><Relationship Id="rId11" Type="http://schemas.openxmlformats.org/officeDocument/2006/relationships/slideLayout" Target="../slideLayouts/slideLayout405.xml"/><Relationship Id="rId5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4.xml"/><Relationship Id="rId4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403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3.xml"/><Relationship Id="rId3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12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407.xml"/><Relationship Id="rId1" Type="http://schemas.openxmlformats.org/officeDocument/2006/relationships/slideLayout" Target="../slideLayouts/slideLayout406.xml"/><Relationship Id="rId6" Type="http://schemas.openxmlformats.org/officeDocument/2006/relationships/slideLayout" Target="../slideLayouts/slideLayout411.xml"/><Relationship Id="rId11" Type="http://schemas.openxmlformats.org/officeDocument/2006/relationships/slideLayout" Target="../slideLayouts/slideLayout416.xml"/><Relationship Id="rId5" Type="http://schemas.openxmlformats.org/officeDocument/2006/relationships/slideLayout" Target="../slideLayouts/slideLayout410.xml"/><Relationship Id="rId10" Type="http://schemas.openxmlformats.org/officeDocument/2006/relationships/slideLayout" Target="../slideLayouts/slideLayout415.xml"/><Relationship Id="rId4" Type="http://schemas.openxmlformats.org/officeDocument/2006/relationships/slideLayout" Target="../slideLayouts/slideLayout409.xml"/><Relationship Id="rId9" Type="http://schemas.openxmlformats.org/officeDocument/2006/relationships/slideLayout" Target="../slideLayouts/slideLayout414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222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  <p:sldLayoutId id="2147484221" r:id="rId13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>
          <a:solidFill>
            <a:schemeClr val="bg1"/>
          </a:solidFill>
          <a:latin typeface="+mn-lt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5pPr>
      <a:lvl6pPr marL="23987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6pPr>
      <a:lvl7pPr marL="28559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7pPr>
      <a:lvl8pPr marL="33131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8pPr>
      <a:lvl9pPr marL="37703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bg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2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3" r:id="rId2"/>
    <p:sldLayoutId id="2147484324" r:id="rId3"/>
    <p:sldLayoutId id="2147484325" r:id="rId4"/>
    <p:sldLayoutId id="2147484326" r:id="rId5"/>
    <p:sldLayoutId id="2147484327" r:id="rId6"/>
    <p:sldLayoutId id="2147484328" r:id="rId7"/>
    <p:sldLayoutId id="2147484329" r:id="rId8"/>
    <p:sldLayoutId id="2147484330" r:id="rId9"/>
    <p:sldLayoutId id="2147484331" r:id="rId10"/>
    <p:sldLayoutId id="2147484332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3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  <p:sldLayoutId id="2147484335" r:id="rId2"/>
    <p:sldLayoutId id="2147484336" r:id="rId3"/>
    <p:sldLayoutId id="2147484337" r:id="rId4"/>
    <p:sldLayoutId id="2147484338" r:id="rId5"/>
    <p:sldLayoutId id="2147484339" r:id="rId6"/>
    <p:sldLayoutId id="2147484340" r:id="rId7"/>
    <p:sldLayoutId id="2147484341" r:id="rId8"/>
    <p:sldLayoutId id="2147484342" r:id="rId9"/>
    <p:sldLayoutId id="2147484343" r:id="rId10"/>
    <p:sldLayoutId id="214748434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2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6" r:id="rId1"/>
    <p:sldLayoutId id="2147484347" r:id="rId2"/>
    <p:sldLayoutId id="2147484348" r:id="rId3"/>
    <p:sldLayoutId id="2147484349" r:id="rId4"/>
    <p:sldLayoutId id="2147484350" r:id="rId5"/>
    <p:sldLayoutId id="2147484351" r:id="rId6"/>
    <p:sldLayoutId id="2147484352" r:id="rId7"/>
    <p:sldLayoutId id="2147484353" r:id="rId8"/>
    <p:sldLayoutId id="2147484354" r:id="rId9"/>
    <p:sldLayoutId id="2147484355" r:id="rId10"/>
    <p:sldLayoutId id="214748435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3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  <p:sldLayoutId id="2147484359" r:id="rId2"/>
    <p:sldLayoutId id="2147484360" r:id="rId3"/>
    <p:sldLayoutId id="2147484361" r:id="rId4"/>
    <p:sldLayoutId id="2147484362" r:id="rId5"/>
    <p:sldLayoutId id="2147484363" r:id="rId6"/>
    <p:sldLayoutId id="2147484364" r:id="rId7"/>
    <p:sldLayoutId id="2147484365" r:id="rId8"/>
    <p:sldLayoutId id="2147484366" r:id="rId9"/>
    <p:sldLayoutId id="2147484367" r:id="rId10"/>
    <p:sldLayoutId id="2147484368" r:id="rId11"/>
    <p:sldLayoutId id="214748436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1" r:id="rId1"/>
    <p:sldLayoutId id="2147484372" r:id="rId2"/>
    <p:sldLayoutId id="2147484373" r:id="rId3"/>
    <p:sldLayoutId id="2147484374" r:id="rId4"/>
    <p:sldLayoutId id="2147484375" r:id="rId5"/>
    <p:sldLayoutId id="2147484376" r:id="rId6"/>
    <p:sldLayoutId id="2147484377" r:id="rId7"/>
    <p:sldLayoutId id="2147484378" r:id="rId8"/>
    <p:sldLayoutId id="2147484379" r:id="rId9"/>
    <p:sldLayoutId id="2147484380" r:id="rId10"/>
    <p:sldLayoutId id="214748438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55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3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752" r:id="rId13"/>
    <p:sldLayoutId id="2147484753" r:id="rId14"/>
    <p:sldLayoutId id="2147484754" r:id="rId15"/>
    <p:sldLayoutId id="2147484755" r:id="rId16"/>
    <p:sldLayoutId id="2147484757" r:id="rId17"/>
    <p:sldLayoutId id="2147484760" r:id="rId18"/>
    <p:sldLayoutId id="2147484761" r:id="rId19"/>
    <p:sldLayoutId id="2147484762" r:id="rId20"/>
    <p:sldLayoutId id="2147484763" r:id="rId21"/>
    <p:sldLayoutId id="2147484764" r:id="rId22"/>
    <p:sldLayoutId id="2147484765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9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  <p:sldLayoutId id="214748445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8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6" r:id="rId1"/>
    <p:sldLayoutId id="2147484517" r:id="rId2"/>
    <p:sldLayoutId id="2147484518" r:id="rId3"/>
    <p:sldLayoutId id="2147484519" r:id="rId4"/>
    <p:sldLayoutId id="2147484520" r:id="rId5"/>
    <p:sldLayoutId id="2147484521" r:id="rId6"/>
    <p:sldLayoutId id="2147484522" r:id="rId7"/>
    <p:sldLayoutId id="2147484523" r:id="rId8"/>
    <p:sldLayoutId id="2147484524" r:id="rId9"/>
    <p:sldLayoutId id="2147484525" r:id="rId10"/>
    <p:sldLayoutId id="214748452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8" r:id="rId1"/>
    <p:sldLayoutId id="2147484529" r:id="rId2"/>
    <p:sldLayoutId id="2147484530" r:id="rId3"/>
    <p:sldLayoutId id="2147484531" r:id="rId4"/>
    <p:sldLayoutId id="2147484532" r:id="rId5"/>
    <p:sldLayoutId id="2147484533" r:id="rId6"/>
    <p:sldLayoutId id="2147484534" r:id="rId7"/>
    <p:sldLayoutId id="2147484535" r:id="rId8"/>
    <p:sldLayoutId id="2147484536" r:id="rId9"/>
    <p:sldLayoutId id="2147484537" r:id="rId10"/>
    <p:sldLayoutId id="2147484538" r:id="rId11"/>
    <p:sldLayoutId id="214748453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92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1" r:id="rId1"/>
    <p:sldLayoutId id="2147484542" r:id="rId2"/>
    <p:sldLayoutId id="2147484543" r:id="rId3"/>
    <p:sldLayoutId id="2147484544" r:id="rId4"/>
    <p:sldLayoutId id="2147484545" r:id="rId5"/>
    <p:sldLayoutId id="2147484546" r:id="rId6"/>
    <p:sldLayoutId id="2147484547" r:id="rId7"/>
    <p:sldLayoutId id="2147484548" r:id="rId8"/>
    <p:sldLayoutId id="2147484549" r:id="rId9"/>
    <p:sldLayoutId id="2147484550" r:id="rId10"/>
    <p:sldLayoutId id="2147484551" r:id="rId11"/>
    <p:sldLayoutId id="2147484552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11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8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6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5" r:id="rId1"/>
    <p:sldLayoutId id="2147484616" r:id="rId2"/>
    <p:sldLayoutId id="2147484617" r:id="rId3"/>
    <p:sldLayoutId id="2147484618" r:id="rId4"/>
    <p:sldLayoutId id="2147484619" r:id="rId5"/>
    <p:sldLayoutId id="2147484620" r:id="rId6"/>
    <p:sldLayoutId id="2147484621" r:id="rId7"/>
    <p:sldLayoutId id="2147484622" r:id="rId8"/>
    <p:sldLayoutId id="2147484623" r:id="rId9"/>
    <p:sldLayoutId id="2147484624" r:id="rId10"/>
    <p:sldLayoutId id="214748462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5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7" r:id="rId1"/>
    <p:sldLayoutId id="2147484628" r:id="rId2"/>
    <p:sldLayoutId id="2147484629" r:id="rId3"/>
    <p:sldLayoutId id="2147484630" r:id="rId4"/>
    <p:sldLayoutId id="2147484631" r:id="rId5"/>
    <p:sldLayoutId id="2147484632" r:id="rId6"/>
    <p:sldLayoutId id="2147484633" r:id="rId7"/>
    <p:sldLayoutId id="2147484634" r:id="rId8"/>
    <p:sldLayoutId id="2147484635" r:id="rId9"/>
    <p:sldLayoutId id="2147484636" r:id="rId10"/>
    <p:sldLayoutId id="21474846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9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  <p:sldLayoutId id="2147484650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6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2" r:id="rId1"/>
    <p:sldLayoutId id="2147484653" r:id="rId2"/>
    <p:sldLayoutId id="2147484654" r:id="rId3"/>
    <p:sldLayoutId id="2147484655" r:id="rId4"/>
    <p:sldLayoutId id="2147484656" r:id="rId5"/>
    <p:sldLayoutId id="2147484657" r:id="rId6"/>
    <p:sldLayoutId id="2147484658" r:id="rId7"/>
    <p:sldLayoutId id="2147484659" r:id="rId8"/>
    <p:sldLayoutId id="2147484660" r:id="rId9"/>
    <p:sldLayoutId id="2147484661" r:id="rId10"/>
    <p:sldLayoutId id="214748466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6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  <p:sldLayoutId id="2147484672" r:id="rId9"/>
    <p:sldLayoutId id="2147484673" r:id="rId10"/>
    <p:sldLayoutId id="2147484674" r:id="rId11"/>
    <p:sldLayoutId id="2147484737" r:id="rId12"/>
    <p:sldLayoutId id="2147484738" r:id="rId13"/>
    <p:sldLayoutId id="2147484739" r:id="rId14"/>
    <p:sldLayoutId id="2147484740" r:id="rId15"/>
    <p:sldLayoutId id="2147484742" r:id="rId16"/>
    <p:sldLayoutId id="2147484745" r:id="rId17"/>
    <p:sldLayoutId id="2147484746" r:id="rId18"/>
    <p:sldLayoutId id="2147484747" r:id="rId19"/>
    <p:sldLayoutId id="2147484748" r:id="rId20"/>
    <p:sldLayoutId id="2147484749" r:id="rId21"/>
    <p:sldLayoutId id="2147484750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9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  <p:sldLayoutId id="2147484685" r:id="rId10"/>
    <p:sldLayoutId id="214748468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587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8" r:id="rId1"/>
    <p:sldLayoutId id="2147484689" r:id="rId2"/>
    <p:sldLayoutId id="2147484690" r:id="rId3"/>
    <p:sldLayoutId id="2147484691" r:id="rId4"/>
    <p:sldLayoutId id="2147484692" r:id="rId5"/>
    <p:sldLayoutId id="2147484693" r:id="rId6"/>
    <p:sldLayoutId id="2147484694" r:id="rId7"/>
    <p:sldLayoutId id="2147484695" r:id="rId8"/>
    <p:sldLayoutId id="2147484696" r:id="rId9"/>
    <p:sldLayoutId id="2147484697" r:id="rId10"/>
    <p:sldLayoutId id="214748469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0" r:id="rId1"/>
    <p:sldLayoutId id="2147484701" r:id="rId2"/>
    <p:sldLayoutId id="2147484702" r:id="rId3"/>
    <p:sldLayoutId id="2147484703" r:id="rId4"/>
    <p:sldLayoutId id="2147484704" r:id="rId5"/>
    <p:sldLayoutId id="2147484705" r:id="rId6"/>
    <p:sldLayoutId id="2147484706" r:id="rId7"/>
    <p:sldLayoutId id="2147484707" r:id="rId8"/>
    <p:sldLayoutId id="2147484708" r:id="rId9"/>
    <p:sldLayoutId id="2147484709" r:id="rId10"/>
    <p:sldLayoutId id="214748471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25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0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  <p:sldLayoutId id="214748473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/>
              <a:pPr/>
              <a:t>5.12.2017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4" r:id="rId1"/>
    <p:sldLayoutId id="2147484275" r:id="rId2"/>
    <p:sldLayoutId id="2147484276" r:id="rId3"/>
    <p:sldLayoutId id="2147484277" r:id="rId4"/>
    <p:sldLayoutId id="2147484278" r:id="rId5"/>
    <p:sldLayoutId id="2147484279" r:id="rId6"/>
    <p:sldLayoutId id="2147484280" r:id="rId7"/>
    <p:sldLayoutId id="2147484281" r:id="rId8"/>
    <p:sldLayoutId id="2147484282" r:id="rId9"/>
    <p:sldLayoutId id="2147484283" r:id="rId10"/>
    <p:sldLayoutId id="2147484284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355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96EB72-C7D9-45C1-BD57-8EDB6AD8A858}" type="datetimeFigureOut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5.12.2017 г.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0292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3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329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32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329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329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opic.bg/" TargetMode="External"/><Relationship Id="rId1" Type="http://schemas.openxmlformats.org/officeDocument/2006/relationships/slideLayout" Target="../slideLayouts/slideLayout9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1512168"/>
          </a:xfrm>
        </p:spPr>
        <p:txBody>
          <a:bodyPr/>
          <a:lstStyle/>
          <a:p>
            <a:pPr marL="182880" indent="0" algn="ctr">
              <a:buNone/>
            </a:pPr>
            <a:r>
              <a:rPr lang="bg-BG" sz="3200" dirty="0" smtClean="0">
                <a:solidFill>
                  <a:srgbClr val="002060"/>
                </a:solidFill>
              </a:rPr>
              <a:t>Напредък в изпълнението на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ОП “Иновации и конкурентоспособност“  </a:t>
            </a:r>
            <a:br>
              <a:rPr lang="bg-BG" sz="3200" dirty="0" smtClean="0">
                <a:solidFill>
                  <a:srgbClr val="002060"/>
                </a:solidFill>
              </a:rPr>
            </a:br>
            <a:r>
              <a:rPr lang="bg-BG" sz="3200" dirty="0" smtClean="0">
                <a:solidFill>
                  <a:srgbClr val="002060"/>
                </a:solidFill>
              </a:rPr>
              <a:t>2014-2020</a:t>
            </a:r>
            <a:endParaRPr lang="bg-BG" sz="3200" dirty="0">
              <a:solidFill>
                <a:srgbClr val="00206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9350" y="18005"/>
            <a:ext cx="8075413" cy="1972851"/>
            <a:chOff x="773899" y="18005"/>
            <a:chExt cx="8075413" cy="1972851"/>
          </a:xfrm>
        </p:grpSpPr>
        <p:grpSp>
          <p:nvGrpSpPr>
            <p:cNvPr id="4" name="Group 3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1" name="Picture 10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3" name="Picture 12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395534" y="3876587"/>
            <a:ext cx="856895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Съвместно</a:t>
            </a:r>
            <a:r>
              <a:rPr lang="ru-RU" sz="28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заседание на РСР и РКК на </a:t>
            </a:r>
            <a:r>
              <a:rPr lang="ru-RU" sz="28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ЮЗР</a:t>
            </a:r>
            <a:endParaRPr lang="ru-RU" sz="28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bg-BG" sz="2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с. Баня, община Разлог, 05-06</a:t>
            </a:r>
            <a:r>
              <a:rPr lang="ru-RU" sz="2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декември</a:t>
            </a:r>
            <a:r>
              <a:rPr lang="ru-RU" sz="2000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2017 </a:t>
            </a:r>
            <a:r>
              <a:rPr lang="ru-RU" sz="2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г. </a:t>
            </a:r>
            <a:r>
              <a:rPr lang="ru-RU" sz="28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bg-BG" sz="20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ГД </a:t>
            </a: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„Европейски фондове за конкурентоспособност“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g-BG" sz="2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Министерство на икономиката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95534" y="3429000"/>
            <a:ext cx="842493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843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bg-BG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bg-BG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</a:t>
            </a:r>
            <a:r>
              <a:rPr lang="bg-BG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изпълнението на </a:t>
            </a:r>
            <a:endParaRPr lang="bg-BG" sz="32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 </a:t>
            </a:r>
            <a:r>
              <a:rPr lang="ru-RU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„Инициатива за МСП“ </a:t>
            </a:r>
            <a:endParaRPr lang="ru-RU" sz="3200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</a:t>
            </a: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3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784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>
              <a:buNone/>
            </a:pPr>
            <a:r>
              <a:rPr lang="bg-BG" sz="2500" dirty="0" smtClean="0">
                <a:solidFill>
                  <a:srgbClr val="2F5897"/>
                </a:solidFill>
              </a:rPr>
              <a:t/>
            </a:r>
            <a:br>
              <a:rPr lang="bg-BG" sz="2500" dirty="0" smtClean="0">
                <a:solidFill>
                  <a:srgbClr val="2F5897"/>
                </a:solidFill>
              </a:rPr>
            </a:br>
            <a:r>
              <a:rPr lang="bg-BG" sz="2500" dirty="0" smtClean="0">
                <a:solidFill>
                  <a:srgbClr val="002060"/>
                </a:solidFill>
              </a:rPr>
              <a:t>Инициатива за МСП</a:t>
            </a:r>
            <a:endParaRPr lang="bg-BG" sz="2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29600" cy="554461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i="1" dirty="0" smtClean="0">
                <a:solidFill>
                  <a:srgbClr val="002060"/>
                </a:solidFill>
                <a:latin typeface="+mn-lt"/>
              </a:rPr>
              <a:t>Инициативата за МСП 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е </a:t>
            </a:r>
            <a:r>
              <a:rPr lang="bg-BG" b="1" dirty="0" smtClean="0">
                <a:solidFill>
                  <a:srgbClr val="002060"/>
                </a:solidFill>
                <a:latin typeface="+mn-lt"/>
              </a:rPr>
              <a:t>съвместна програма 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на Европейската комисия и Европейската инвестиционна банка за финансови инструменти за МСП през програмен период 2014-2020. През 2015 г. Европейската комисия одобри Оперативна програма „Инициатива за малки и средни предприятия“ 2014-2020. </a:t>
            </a:r>
          </a:p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dirty="0" smtClean="0">
                <a:solidFill>
                  <a:srgbClr val="002060"/>
                </a:solidFill>
                <a:latin typeface="+mn-lt"/>
              </a:rPr>
              <a:t>През март 2016 г. УО подписа споразумение за управление на инструмента, предвиден за изпълнение по програмата, с </a:t>
            </a:r>
            <a:r>
              <a:rPr lang="bg-BG" b="1" dirty="0" smtClean="0">
                <a:solidFill>
                  <a:srgbClr val="002060"/>
                </a:solidFill>
                <a:latin typeface="+mn-lt"/>
              </a:rPr>
              <a:t>ЕИФ.</a:t>
            </a:r>
          </a:p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b="1" dirty="0" smtClean="0">
                <a:solidFill>
                  <a:srgbClr val="002060"/>
                </a:solidFill>
                <a:latin typeface="+mn-lt"/>
              </a:rPr>
              <a:t>Инструмент за неограничени гаранции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на Инициативата за МСП:</a:t>
            </a:r>
          </a:p>
          <a:p>
            <a:pPr marL="723900" lvl="5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Courier New" pitchFamily="49" charset="0"/>
              <a:buChar char="o"/>
              <a:tabLst>
                <a:tab pos="266700" algn="l"/>
                <a:tab pos="628650" algn="l"/>
              </a:tabLst>
            </a:pPr>
            <a:r>
              <a:rPr lang="bg-BG" b="1" dirty="0" smtClean="0">
                <a:solidFill>
                  <a:srgbClr val="002060"/>
                </a:solidFill>
                <a:latin typeface="+mn-lt"/>
              </a:rPr>
              <a:t>заеми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и/или финансови лизинги за МСП при преференциални условия, с фиксиран срок за погасяване от 2 до 12 години и максимална сума на кредита до 5 млн. евро.</a:t>
            </a:r>
          </a:p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dirty="0" smtClean="0">
                <a:solidFill>
                  <a:srgbClr val="002060"/>
                </a:solidFill>
                <a:latin typeface="+mn-lt"/>
              </a:rPr>
              <a:t>Бюджетът на програмата </a:t>
            </a:r>
            <a:r>
              <a:rPr lang="bg-BG" b="1" dirty="0" smtClean="0">
                <a:solidFill>
                  <a:srgbClr val="002060"/>
                </a:solidFill>
                <a:latin typeface="+mn-lt"/>
              </a:rPr>
              <a:t>е 102 млн. евро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, които са изцяло от ЕС, без национално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съ-финансиране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. Предвиденият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ливъридж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е 4,3 пъти, т.е. заедно с частното финансиране портфейлът на инструмента </a:t>
            </a:r>
            <a:r>
              <a:rPr lang="bg-BG" b="1" dirty="0" smtClean="0">
                <a:solidFill>
                  <a:srgbClr val="002060"/>
                </a:solidFill>
                <a:latin typeface="+mn-lt"/>
              </a:rPr>
              <a:t>достигна 608 млн. евро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dirty="0" smtClean="0">
                <a:solidFill>
                  <a:srgbClr val="002060"/>
                </a:solidFill>
                <a:latin typeface="+mn-lt"/>
              </a:rPr>
              <a:t>В края на 2016 г. ЕИФ избра </a:t>
            </a:r>
            <a:r>
              <a:rPr lang="bg-BG" b="1" dirty="0" smtClean="0">
                <a:solidFill>
                  <a:srgbClr val="002060"/>
                </a:solidFill>
                <a:latin typeface="+mn-lt"/>
              </a:rPr>
              <a:t>10 финансови посредници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: Обединена българска банка, Райфайзенбанк,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Уникредит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Булбанк,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Прокредит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Банк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Сибанк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Дойче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Лизинг България,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Сосиете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Женерал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Експресбанк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,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Юробанк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България (Пощенска банка), Банка ДСК и Банка </a:t>
            </a:r>
            <a:r>
              <a:rPr lang="bg-BG" dirty="0" err="1" smtClean="0">
                <a:solidFill>
                  <a:srgbClr val="002060"/>
                </a:solidFill>
                <a:latin typeface="+mn-lt"/>
              </a:rPr>
              <a:t>Пиреос</a:t>
            </a:r>
            <a:r>
              <a:rPr lang="bg-BG" dirty="0" smtClean="0">
                <a:solidFill>
                  <a:srgbClr val="002060"/>
                </a:solidFill>
                <a:latin typeface="+mn-lt"/>
              </a:rPr>
              <a:t> България. </a:t>
            </a:r>
          </a:p>
        </p:txBody>
      </p:sp>
    </p:spTree>
    <p:extLst>
      <p:ext uri="{BB962C8B-B14F-4D97-AF65-F5344CB8AC3E}">
        <p14:creationId xmlns:p14="http://schemas.microsoft.com/office/powerpoint/2010/main" val="33933720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19472"/>
          </a:xfrm>
        </p:spPr>
        <p:txBody>
          <a:bodyPr/>
          <a:lstStyle/>
          <a:p>
            <a:pPr algn="ctr">
              <a:buNone/>
            </a:pPr>
            <a:r>
              <a:rPr lang="bg-BG" sz="2500" dirty="0">
                <a:solidFill>
                  <a:srgbClr val="002060"/>
                </a:solidFill>
              </a:rPr>
              <a:t>Инициатива за МСП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lvl="2" indent="-180975" algn="just">
              <a:lnSpc>
                <a:spcPts val="18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sz="1500" dirty="0" smtClean="0">
                <a:solidFill>
                  <a:srgbClr val="002060"/>
                </a:solidFill>
                <a:latin typeface="+mn-lt"/>
              </a:rPr>
              <a:t>Финансовите посредници осъществяват подбора на крайните получатели:</a:t>
            </a:r>
          </a:p>
          <a:p>
            <a:pPr marL="723900" lvl="3" indent="-180975" algn="just">
              <a:lnSpc>
                <a:spcPts val="1800"/>
              </a:lnSpc>
              <a:spcBef>
                <a:spcPts val="0"/>
              </a:spcBef>
              <a:buFont typeface="Courier New" pitchFamily="49" charset="0"/>
              <a:buChar char="o"/>
              <a:tabLst>
                <a:tab pos="266700" algn="l"/>
                <a:tab pos="628650" algn="l"/>
              </a:tabLst>
            </a:pPr>
            <a:r>
              <a:rPr lang="bg-BG" sz="1500" dirty="0" smtClean="0">
                <a:solidFill>
                  <a:srgbClr val="002060"/>
                </a:solidFill>
                <a:latin typeface="+mn-lt"/>
              </a:rPr>
              <a:t>действащи МСП, като се изключват сектори: селско стопанство, хазарт, тютюневи изделия, алкохол и др. </a:t>
            </a:r>
          </a:p>
          <a:p>
            <a:pPr marL="723900" lvl="3" indent="-180975" algn="just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266700" algn="l"/>
                <a:tab pos="628650" algn="l"/>
              </a:tabLst>
            </a:pPr>
            <a:r>
              <a:rPr lang="bg-BG" sz="1500" dirty="0" smtClean="0">
                <a:solidFill>
                  <a:srgbClr val="002060"/>
                </a:solidFill>
                <a:latin typeface="+mn-lt"/>
              </a:rPr>
              <a:t>кредити за инвестиции в материални и нематериални активи, както и за оборотни средства. Допустими са само нови бизнес кредити, изключва се рефинансиране на стари кредитни задължения.</a:t>
            </a:r>
          </a:p>
          <a:p>
            <a:pPr marL="266700" lvl="2" indent="-180975" algn="just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sz="1500" dirty="0" smtClean="0">
                <a:solidFill>
                  <a:srgbClr val="002060"/>
                </a:solidFill>
                <a:latin typeface="+mn-lt"/>
              </a:rPr>
              <a:t>Към края на първото полугодие на 2017 г. по данни на ЕИФ са осъществени 1 464 трансакции към МСП на обща стойност близо 156 млн.евро, което представлява 25,6 % от общия размер на портфейла по инструмента.</a:t>
            </a:r>
          </a:p>
          <a:p>
            <a:pPr marL="266700" lvl="2" indent="-180975" algn="just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sz="1500" dirty="0" smtClean="0">
                <a:solidFill>
                  <a:srgbClr val="002060"/>
                </a:solidFill>
                <a:latin typeface="+mn-lt"/>
              </a:rPr>
              <a:t>Периодът на отдаване, в който финансовите посредници имат право да отпускат нови заеми на предприятията, е до 31 декември 2019 г. </a:t>
            </a:r>
            <a:endParaRPr lang="ru-RU" sz="1500" dirty="0" smtClean="0">
              <a:solidFill>
                <a:srgbClr val="002060"/>
              </a:solidFill>
              <a:latin typeface="+mn-lt"/>
            </a:endParaRPr>
          </a:p>
          <a:p>
            <a:pPr marL="266700" lvl="2" indent="-180975" algn="just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tabLst>
                <a:tab pos="266700" algn="l"/>
                <a:tab pos="628650" algn="l"/>
              </a:tabLst>
            </a:pPr>
            <a:endParaRPr lang="bg-BG" sz="1500" dirty="0">
              <a:solidFill>
                <a:srgbClr val="2F5897">
                  <a:lumMod val="75000"/>
                </a:srgbClr>
              </a:solidFill>
              <a:latin typeface="+mn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031738"/>
              </p:ext>
            </p:extLst>
          </p:nvPr>
        </p:nvGraphicFramePr>
        <p:xfrm>
          <a:off x="3889748" y="4725144"/>
          <a:ext cx="2486128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7"/>
          <p:cNvGrpSpPr/>
          <p:nvPr/>
        </p:nvGrpSpPr>
        <p:grpSpPr>
          <a:xfrm>
            <a:off x="395694" y="3897454"/>
            <a:ext cx="8601681" cy="1914131"/>
            <a:chOff x="272068" y="1431917"/>
            <a:chExt cx="8601681" cy="1914131"/>
          </a:xfrm>
        </p:grpSpPr>
        <p:sp>
          <p:nvSpPr>
            <p:cNvPr id="9" name="Rectangle 8"/>
            <p:cNvSpPr/>
            <p:nvPr/>
          </p:nvSpPr>
          <p:spPr>
            <a:xfrm>
              <a:off x="272068" y="1738960"/>
              <a:ext cx="8432275" cy="32188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114FA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smtClea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Line Callout 2 10"/>
            <p:cNvSpPr/>
            <p:nvPr/>
          </p:nvSpPr>
          <p:spPr>
            <a:xfrm>
              <a:off x="608815" y="2687393"/>
              <a:ext cx="1175604" cy="614124"/>
            </a:xfrm>
            <a:prstGeom prst="borderCallout2">
              <a:avLst>
                <a:gd name="adj1" fmla="val 18750"/>
                <a:gd name="adj2" fmla="val -231"/>
                <a:gd name="adj3" fmla="val 18750"/>
                <a:gd name="adj4" fmla="val -16667"/>
                <a:gd name="adj5" fmla="val -151325"/>
                <a:gd name="adj6" fmla="val -16266"/>
              </a:avLst>
            </a:prstGeom>
            <a:noFill/>
            <a:ln w="19050" cap="flat" cmpd="sng" algn="ctr">
              <a:solidFill>
                <a:srgbClr val="FFD1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r>
                <a:rPr lang="en-US" sz="1000" dirty="0"/>
                <a:t>2</a:t>
              </a:r>
              <a:r>
                <a:rPr lang="bg-BG" sz="1000" dirty="0"/>
                <a:t>-ри</a:t>
              </a:r>
              <a:r>
                <a:rPr lang="en-US" sz="1000" baseline="30000" dirty="0"/>
                <a:t> </a:t>
              </a:r>
              <a:r>
                <a:rPr lang="bg-BG" sz="1000" dirty="0"/>
                <a:t>март</a:t>
              </a:r>
              <a:r>
                <a:rPr lang="en-US" sz="1000" dirty="0"/>
                <a:t> 2016:</a:t>
              </a:r>
            </a:p>
            <a:p>
              <a:r>
                <a:rPr lang="bg-BG" sz="1000" dirty="0"/>
                <a:t>Подписване на споразумението за финансиране</a:t>
              </a:r>
              <a:endParaRPr lang="en-GB" sz="1000" dirty="0"/>
            </a:p>
          </p:txBody>
        </p:sp>
        <p:sp>
          <p:nvSpPr>
            <p:cNvPr id="13" name="Line Callout 2 12"/>
            <p:cNvSpPr/>
            <p:nvPr/>
          </p:nvSpPr>
          <p:spPr>
            <a:xfrm>
              <a:off x="2235481" y="2687393"/>
              <a:ext cx="1341304" cy="658655"/>
            </a:xfrm>
            <a:prstGeom prst="borderCallout2">
              <a:avLst>
                <a:gd name="adj1" fmla="val 20013"/>
                <a:gd name="adj2" fmla="val -521"/>
                <a:gd name="adj3" fmla="val 18750"/>
                <a:gd name="adj4" fmla="val -16667"/>
                <a:gd name="adj5" fmla="val -144427"/>
                <a:gd name="adj6" fmla="val -17041"/>
              </a:avLst>
            </a:prstGeom>
            <a:noFill/>
            <a:ln w="19050" cap="flat" cmpd="sng" algn="ctr">
              <a:solidFill>
                <a:srgbClr val="FFD100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algn="ctr"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ru-RU" sz="1000" kern="0" dirty="0">
                  <a:solidFill>
                    <a:prstClr val="black"/>
                  </a:solidFill>
                  <a:latin typeface="Calibri"/>
                </a:rPr>
                <a:t> ноем/ дек 2016 </a:t>
              </a:r>
              <a:r>
                <a:rPr lang="ru-RU" sz="1000" kern="0" dirty="0" smtClean="0">
                  <a:solidFill>
                    <a:prstClr val="black"/>
                  </a:solidFill>
                  <a:latin typeface="Calibri"/>
                </a:rPr>
                <a:t>– </a:t>
              </a:r>
              <a:r>
                <a:rPr lang="ru-RU" sz="1000" kern="0" dirty="0" err="1" smtClean="0">
                  <a:solidFill>
                    <a:prstClr val="black"/>
                  </a:solidFill>
                  <a:latin typeface="Calibri"/>
                </a:rPr>
                <a:t>подписване</a:t>
              </a:r>
              <a:r>
                <a:rPr lang="ru-RU" sz="1000" kern="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ru-RU" sz="1000" kern="0" dirty="0">
                  <a:solidFill>
                    <a:prstClr val="black"/>
                  </a:solidFill>
                  <a:latin typeface="Calibri"/>
                </a:rPr>
                <a:t>на </a:t>
              </a:r>
              <a:r>
                <a:rPr lang="ru-RU" sz="1000" kern="0" dirty="0" err="1">
                  <a:solidFill>
                    <a:prstClr val="black"/>
                  </a:solidFill>
                  <a:latin typeface="Calibri"/>
                </a:rPr>
                <a:t>споразумения</a:t>
              </a:r>
              <a:r>
                <a:rPr lang="ru-RU" sz="1000" kern="0" dirty="0">
                  <a:solidFill>
                    <a:prstClr val="black"/>
                  </a:solidFill>
                  <a:latin typeface="Calibri"/>
                </a:rPr>
                <a:t> с фин. посредници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64629" y="1631972"/>
              <a:ext cx="2478911" cy="0"/>
            </a:xfrm>
            <a:prstGeom prst="straightConnector1">
              <a:avLst/>
            </a:prstGeom>
            <a:noFill/>
            <a:ln w="15875" cap="flat" cmpd="sng" algn="ctr">
              <a:solidFill>
                <a:srgbClr val="114FA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1517134" y="1540285"/>
              <a:ext cx="318562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</a:rPr>
                <a:t> 2016 </a:t>
              </a:r>
              <a:endParaRPr lang="en-GB" sz="10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2843540" y="1631972"/>
              <a:ext cx="3240628" cy="2"/>
            </a:xfrm>
            <a:prstGeom prst="straightConnector1">
              <a:avLst/>
            </a:prstGeom>
            <a:noFill/>
            <a:ln w="15875" cap="flat" cmpd="sng" algn="ctr">
              <a:solidFill>
                <a:srgbClr val="114FA0"/>
              </a:solidFill>
              <a:prstDash val="solid"/>
              <a:headEnd type="arrow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4067944" y="1555028"/>
              <a:ext cx="395910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</a:rPr>
                <a:t> 2017</a:t>
              </a:r>
              <a:endParaRPr lang="en-GB" sz="10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Diagonal Stripe 18"/>
            <p:cNvSpPr/>
            <p:nvPr/>
          </p:nvSpPr>
          <p:spPr>
            <a:xfrm>
              <a:off x="7164287" y="1471429"/>
              <a:ext cx="432048" cy="903705"/>
            </a:xfrm>
            <a:prstGeom prst="diagStripe">
              <a:avLst>
                <a:gd name="adj" fmla="val 76728"/>
              </a:avLst>
            </a:prstGeom>
            <a:solidFill>
              <a:sysClr val="window" lastClr="FFFFFF"/>
            </a:solidFill>
            <a:ln w="3175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kern="0" smtClean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084168" y="1631973"/>
              <a:ext cx="1296143" cy="0"/>
            </a:xfrm>
            <a:prstGeom prst="straightConnector1">
              <a:avLst/>
            </a:prstGeom>
            <a:noFill/>
            <a:ln w="15875" cap="flat" cmpd="sng" algn="ctr">
              <a:solidFill>
                <a:srgbClr val="114FA0"/>
              </a:solidFill>
              <a:prstDash val="soli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836758" y="1541328"/>
              <a:ext cx="288032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</a:rPr>
                <a:t>2018</a:t>
              </a:r>
              <a:endParaRPr lang="en-GB" sz="10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7540583" y="1631972"/>
              <a:ext cx="1215220" cy="2"/>
            </a:xfrm>
            <a:prstGeom prst="straightConnector1">
              <a:avLst/>
            </a:prstGeom>
            <a:noFill/>
            <a:ln w="15875" cap="flat" cmpd="sng" algn="ctr">
              <a:solidFill>
                <a:srgbClr val="114FA0"/>
              </a:solidFill>
              <a:prstDash val="soli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8004177" y="1540285"/>
              <a:ext cx="288032" cy="153888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000" kern="0" dirty="0" smtClean="0">
                  <a:solidFill>
                    <a:prstClr val="black"/>
                  </a:solidFill>
                  <a:latin typeface="Calibri"/>
                </a:rPr>
                <a:t>2019</a:t>
              </a:r>
              <a:endParaRPr lang="en-GB" sz="10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92663" y="1773643"/>
              <a:ext cx="2360361" cy="237888"/>
            </a:xfrm>
            <a:prstGeom prst="rect">
              <a:avLst/>
            </a:prstGeom>
            <a:pattFill prst="ltUpDiag">
              <a:fgClr>
                <a:srgbClr val="92D050"/>
              </a:fgClr>
              <a:bgClr>
                <a:sysClr val="window" lastClr="FFFFFF"/>
              </a:bgClr>
            </a:patt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>
              <a:normAutofit/>
            </a:bodyPr>
            <a:lstStyle/>
            <a:p>
              <a:pPr algn="ctr">
                <a:defRPr/>
              </a:pPr>
              <a:r>
                <a:rPr lang="bg-BG" sz="1000" b="1" kern="0" dirty="0" smtClean="0">
                  <a:solidFill>
                    <a:prstClr val="black"/>
                  </a:solidFill>
                  <a:latin typeface="Calibri"/>
                </a:rPr>
                <a:t>25,6 </a:t>
              </a:r>
              <a:r>
                <a:rPr lang="en-US" sz="1000" b="1" kern="0" dirty="0" smtClean="0">
                  <a:solidFill>
                    <a:prstClr val="black"/>
                  </a:solidFill>
                  <a:latin typeface="Calibri"/>
                </a:rPr>
                <a:t>%</a:t>
              </a:r>
              <a:endParaRPr lang="en-GB" sz="1000" b="1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59735" y="1468629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</a:rPr>
                <a:t>31</a:t>
              </a:r>
              <a:r>
                <a:rPr lang="en-US" sz="800" kern="0" baseline="30000" dirty="0" smtClean="0">
                  <a:solidFill>
                    <a:prstClr val="black"/>
                  </a:solidFill>
                  <a:latin typeface="Calibri"/>
                </a:rPr>
                <a:t>st</a:t>
              </a:r>
              <a:r>
                <a:rPr lang="en-US" sz="800" kern="0" dirty="0" smtClean="0">
                  <a:solidFill>
                    <a:prstClr val="black"/>
                  </a:solidFill>
                  <a:latin typeface="Calibri"/>
                </a:rPr>
                <a:t> Dec</a:t>
              </a:r>
              <a:endParaRPr lang="en-GB" sz="8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69693" y="1468628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</a:rPr>
                <a:t>31</a:t>
              </a:r>
              <a:r>
                <a:rPr lang="en-US" sz="800" kern="0" baseline="30000" dirty="0" smtClean="0">
                  <a:solidFill>
                    <a:prstClr val="black"/>
                  </a:solidFill>
                  <a:latin typeface="Calibri"/>
                </a:rPr>
                <a:t>st</a:t>
              </a:r>
              <a:r>
                <a:rPr lang="en-US" sz="800" kern="0" dirty="0" smtClean="0">
                  <a:solidFill>
                    <a:prstClr val="black"/>
                  </a:solidFill>
                  <a:latin typeface="Calibri"/>
                </a:rPr>
                <a:t> Dec</a:t>
              </a:r>
              <a:endParaRPr lang="en-GB" sz="8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05130" y="1431917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800" kern="0" dirty="0" smtClean="0">
                  <a:solidFill>
                    <a:prstClr val="black"/>
                  </a:solidFill>
                  <a:latin typeface="Calibri"/>
                </a:rPr>
                <a:t>31</a:t>
              </a:r>
              <a:r>
                <a:rPr lang="bg-BG" sz="800" kern="0" dirty="0" smtClean="0">
                  <a:solidFill>
                    <a:prstClr val="black"/>
                  </a:solidFill>
                  <a:latin typeface="Calibri"/>
                </a:rPr>
                <a:t> Юни</a:t>
              </a:r>
              <a:endParaRPr lang="en-GB" sz="8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4453024" y="1471429"/>
              <a:ext cx="0" cy="600285"/>
            </a:xfrm>
            <a:prstGeom prst="line">
              <a:avLst/>
            </a:prstGeom>
            <a:noFill/>
            <a:ln w="12700" cap="flat" cmpd="sng" algn="ctr">
              <a:solidFill>
                <a:srgbClr val="114FA0"/>
              </a:solidFill>
              <a:prstDash val="solid"/>
            </a:ln>
            <a:effectLst/>
          </p:spPr>
        </p:cxnSp>
      </p:grp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140978"/>
              </p:ext>
            </p:extLst>
          </p:nvPr>
        </p:nvGraphicFramePr>
        <p:xfrm>
          <a:off x="6084168" y="4797152"/>
          <a:ext cx="3185003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61022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</p:spPr>
        <p:txBody>
          <a:bodyPr/>
          <a:lstStyle/>
          <a:p>
            <a:fld id="{1BFBAB30-7D6C-482F-9445-DA24C961621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6477" y="260648"/>
            <a:ext cx="7873949" cy="73866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20040" indent="-32004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bg-BG" sz="25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j-cs"/>
              </a:rPr>
              <a:t>Напредък в изпълнението</a:t>
            </a:r>
            <a:endParaRPr lang="en-US" sz="25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+mj-cs"/>
            </a:endParaRPr>
          </a:p>
          <a:p>
            <a:pPr algn="ctr"/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</a:rPr>
              <a:t>Статистически данни за изпълнението на ОПИМСП към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06</a:t>
            </a:r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2017 </a:t>
            </a:r>
            <a:r>
              <a:rPr lang="bg-BG" sz="1600" dirty="0" smtClean="0">
                <a:solidFill>
                  <a:schemeClr val="bg1">
                    <a:lumMod val="50000"/>
                  </a:schemeClr>
                </a:solidFill>
              </a:rPr>
              <a:t>г.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168107" y="4265401"/>
            <a:ext cx="8601681" cy="2057196"/>
            <a:chOff x="272068" y="1288852"/>
            <a:chExt cx="8601681" cy="2057196"/>
          </a:xfrm>
        </p:grpSpPr>
        <p:sp>
          <p:nvSpPr>
            <p:cNvPr id="5" name="Rectangle 4"/>
            <p:cNvSpPr/>
            <p:nvPr/>
          </p:nvSpPr>
          <p:spPr>
            <a:xfrm>
              <a:off x="272068" y="1738960"/>
              <a:ext cx="8432275" cy="3218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96335" y="2153171"/>
              <a:ext cx="12266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sz="1000" dirty="0" smtClean="0"/>
                <a:t>Цел</a:t>
              </a:r>
              <a:r>
                <a:rPr lang="en-US" sz="1000" dirty="0" smtClean="0"/>
                <a:t>: </a:t>
              </a:r>
              <a:r>
                <a:rPr lang="bg-BG" sz="1000" dirty="0" smtClean="0"/>
                <a:t>60</a:t>
              </a:r>
              <a:r>
                <a:rPr lang="en-US" sz="1000" dirty="0" smtClean="0"/>
                <a:t>8</a:t>
              </a:r>
              <a:r>
                <a:rPr lang="bg-BG" sz="1000" dirty="0" smtClean="0"/>
                <a:t> млн. евро</a:t>
              </a:r>
              <a:endParaRPr lang="en-GB" sz="1000" dirty="0"/>
            </a:p>
          </p:txBody>
        </p:sp>
        <p:sp>
          <p:nvSpPr>
            <p:cNvPr id="7" name="Line Callout 2 6"/>
            <p:cNvSpPr/>
            <p:nvPr/>
          </p:nvSpPr>
          <p:spPr>
            <a:xfrm>
              <a:off x="544630" y="2276282"/>
              <a:ext cx="1291066" cy="614124"/>
            </a:xfrm>
            <a:prstGeom prst="borderCallout2">
              <a:avLst>
                <a:gd name="adj1" fmla="val 18750"/>
                <a:gd name="adj2" fmla="val 520"/>
                <a:gd name="adj3" fmla="val 18750"/>
                <a:gd name="adj4" fmla="val -16667"/>
                <a:gd name="adj5" fmla="val -86183"/>
                <a:gd name="adj6" fmla="val -16266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2</a:t>
              </a:r>
              <a:r>
                <a:rPr lang="bg-BG" sz="900" dirty="0" smtClean="0">
                  <a:solidFill>
                    <a:schemeClr val="tx1"/>
                  </a:solidFill>
                </a:rPr>
                <a:t>-ри</a:t>
              </a:r>
              <a:r>
                <a:rPr lang="en-US" sz="900" baseline="30000" dirty="0" smtClean="0">
                  <a:solidFill>
                    <a:schemeClr val="tx1"/>
                  </a:solidFill>
                </a:rPr>
                <a:t> </a:t>
              </a:r>
              <a:r>
                <a:rPr lang="bg-BG" sz="900" dirty="0" smtClean="0">
                  <a:solidFill>
                    <a:schemeClr val="tx1"/>
                  </a:solidFill>
                </a:rPr>
                <a:t>март</a:t>
              </a:r>
              <a:r>
                <a:rPr lang="en-US" sz="900" dirty="0" smtClean="0">
                  <a:solidFill>
                    <a:schemeClr val="tx1"/>
                  </a:solidFill>
                </a:rPr>
                <a:t> 2016:</a:t>
              </a:r>
            </a:p>
            <a:p>
              <a:r>
                <a:rPr lang="bg-BG" sz="900" dirty="0" smtClean="0">
                  <a:solidFill>
                    <a:schemeClr val="tx1"/>
                  </a:solidFill>
                </a:rPr>
                <a:t>Подписване на споразумението за финансиране</a:t>
              </a:r>
              <a:endParaRPr lang="en-GB" sz="900" dirty="0">
                <a:solidFill>
                  <a:schemeClr val="tx1"/>
                </a:solidFill>
              </a:endParaRPr>
            </a:p>
          </p:txBody>
        </p:sp>
        <p:sp>
          <p:nvSpPr>
            <p:cNvPr id="8" name="Line Callout 2 7"/>
            <p:cNvSpPr/>
            <p:nvPr/>
          </p:nvSpPr>
          <p:spPr>
            <a:xfrm>
              <a:off x="2843540" y="2527659"/>
              <a:ext cx="1644665" cy="360040"/>
            </a:xfrm>
            <a:prstGeom prst="borderCallout2">
              <a:avLst>
                <a:gd name="adj1" fmla="val 18750"/>
                <a:gd name="adj2" fmla="val 50"/>
                <a:gd name="adj3" fmla="val 18750"/>
                <a:gd name="adj4" fmla="val -16667"/>
                <a:gd name="adj5" fmla="val -218759"/>
                <a:gd name="adj6" fmla="val -16861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000" dirty="0" smtClean="0">
                  <a:solidFill>
                    <a:schemeClr val="tx1"/>
                  </a:solidFill>
                </a:rPr>
                <a:t>1-ви дек</a:t>
              </a:r>
              <a:r>
                <a:rPr lang="en-US" sz="1000" dirty="0" smtClean="0">
                  <a:solidFill>
                    <a:schemeClr val="tx1"/>
                  </a:solidFill>
                </a:rPr>
                <a:t>, 2016: 4 </a:t>
              </a:r>
              <a:r>
                <a:rPr lang="bg-BG" sz="1000" dirty="0" smtClean="0">
                  <a:solidFill>
                    <a:schemeClr val="tx1"/>
                  </a:solidFill>
                </a:rPr>
                <a:t>банки започват отдаването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Line Callout 2 8"/>
            <p:cNvSpPr/>
            <p:nvPr/>
          </p:nvSpPr>
          <p:spPr>
            <a:xfrm>
              <a:off x="2480948" y="2994455"/>
              <a:ext cx="2007257" cy="351593"/>
            </a:xfrm>
            <a:prstGeom prst="borderCallout2">
              <a:avLst>
                <a:gd name="adj1" fmla="val 18750"/>
                <a:gd name="adj2" fmla="val -290"/>
                <a:gd name="adj3" fmla="val 18750"/>
                <a:gd name="adj4" fmla="val -16667"/>
                <a:gd name="adj5" fmla="val -356295"/>
                <a:gd name="adj6" fmla="val -16331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 </a:t>
              </a:r>
              <a:r>
                <a:rPr lang="bg-BG" sz="1000" dirty="0">
                  <a:solidFill>
                    <a:prstClr val="black"/>
                  </a:solidFill>
                </a:rPr>
                <a:t>ноем</a:t>
              </a:r>
              <a:r>
                <a:rPr lang="en-US" sz="1000" dirty="0">
                  <a:solidFill>
                    <a:prstClr val="black"/>
                  </a:solidFill>
                </a:rPr>
                <a:t>/ </a:t>
              </a:r>
              <a:r>
                <a:rPr lang="bg-BG" sz="1000" dirty="0">
                  <a:solidFill>
                    <a:prstClr val="black"/>
                  </a:solidFill>
                </a:rPr>
                <a:t>дек</a:t>
              </a:r>
              <a:r>
                <a:rPr lang="en-US" sz="1000" dirty="0">
                  <a:solidFill>
                    <a:prstClr val="black"/>
                  </a:solidFill>
                </a:rPr>
                <a:t> </a:t>
              </a:r>
              <a:r>
                <a:rPr lang="en-US" sz="1000" dirty="0" smtClean="0">
                  <a:solidFill>
                    <a:prstClr val="black"/>
                  </a:solidFill>
                </a:rPr>
                <a:t>2016</a:t>
              </a:r>
              <a:r>
                <a:rPr lang="bg-BG" sz="1000" dirty="0" smtClean="0">
                  <a:solidFill>
                    <a:prstClr val="black"/>
                  </a:solidFill>
                </a:rPr>
                <a:t> - Подписване </a:t>
              </a:r>
              <a:r>
                <a:rPr lang="bg-BG" sz="1000" dirty="0">
                  <a:solidFill>
                    <a:prstClr val="black"/>
                  </a:solidFill>
                </a:rPr>
                <a:t>на споразумения с фин. посредници</a:t>
              </a:r>
              <a:endParaRPr lang="en-US" sz="1000" dirty="0">
                <a:solidFill>
                  <a:prstClr val="black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64629" y="1631972"/>
              <a:ext cx="2478911" cy="0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17134" y="1540285"/>
              <a:ext cx="31856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 2016 </a:t>
              </a:r>
              <a:endParaRPr lang="en-GB" sz="1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2843540" y="1631972"/>
              <a:ext cx="3240628" cy="2"/>
            </a:xfrm>
            <a:prstGeom prst="straightConnector1">
              <a:avLst/>
            </a:prstGeom>
            <a:ln w="15875">
              <a:solidFill>
                <a:schemeClr val="tx2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4380327" y="1288852"/>
              <a:ext cx="39591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 </a:t>
              </a:r>
              <a:r>
                <a:rPr lang="bg-BG" sz="1000" dirty="0" smtClean="0"/>
                <a:t> </a:t>
              </a:r>
              <a:r>
                <a:rPr lang="en-US" sz="1000" dirty="0" smtClean="0"/>
                <a:t>2017</a:t>
              </a:r>
              <a:endParaRPr lang="en-GB" sz="1000" dirty="0"/>
            </a:p>
          </p:txBody>
        </p:sp>
        <p:sp>
          <p:nvSpPr>
            <p:cNvPr id="26" name="Diagonal Stripe 25"/>
            <p:cNvSpPr/>
            <p:nvPr/>
          </p:nvSpPr>
          <p:spPr>
            <a:xfrm>
              <a:off x="7164287" y="1471429"/>
              <a:ext cx="432048" cy="903705"/>
            </a:xfrm>
            <a:prstGeom prst="diagStripe">
              <a:avLst>
                <a:gd name="adj" fmla="val 76728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6084168" y="1631973"/>
              <a:ext cx="1296143" cy="0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6836758" y="1541328"/>
              <a:ext cx="28803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2018</a:t>
              </a:r>
              <a:endParaRPr lang="en-GB" sz="1000" dirty="0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7540583" y="1631972"/>
              <a:ext cx="1215220" cy="2"/>
            </a:xfrm>
            <a:prstGeom prst="straightConnector1">
              <a:avLst/>
            </a:prstGeom>
            <a:ln w="158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8004177" y="1540285"/>
              <a:ext cx="288032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000" dirty="0" smtClean="0"/>
                <a:t>2019</a:t>
              </a:r>
              <a:endParaRPr lang="en-GB" sz="1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87729" y="1773643"/>
              <a:ext cx="1990553" cy="237888"/>
            </a:xfrm>
            <a:prstGeom prst="rect">
              <a:avLst/>
            </a:prstGeom>
            <a:pattFill prst="ltUpDiag">
              <a:fgClr>
                <a:srgbClr val="92D0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bg-BG" sz="1000" b="1" dirty="0" smtClean="0">
                  <a:solidFill>
                    <a:schemeClr val="tx1"/>
                  </a:solidFill>
                </a:rPr>
                <a:t>25,6</a:t>
              </a:r>
              <a:r>
                <a:rPr lang="en-US" sz="1000" b="1" dirty="0" smtClean="0">
                  <a:solidFill>
                    <a:schemeClr val="tx1"/>
                  </a:solidFill>
                </a:rPr>
                <a:t>%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459735" y="1468629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31</a:t>
              </a:r>
              <a:r>
                <a:rPr lang="bg-BG" sz="800" dirty="0" smtClean="0"/>
                <a:t>-ви</a:t>
              </a:r>
              <a:r>
                <a:rPr lang="en-US" sz="800" dirty="0" smtClean="0"/>
                <a:t> </a:t>
              </a:r>
              <a:r>
                <a:rPr lang="bg-BG" sz="800" dirty="0" smtClean="0"/>
                <a:t>Дек</a:t>
              </a:r>
              <a:endParaRPr lang="en-GB" sz="8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69693" y="1468628"/>
              <a:ext cx="504056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31</a:t>
              </a:r>
              <a:r>
                <a:rPr lang="bg-BG" sz="800" dirty="0" smtClean="0"/>
                <a:t>-ви</a:t>
              </a:r>
              <a:r>
                <a:rPr lang="en-US" sz="800" dirty="0" smtClean="0"/>
                <a:t> </a:t>
              </a:r>
              <a:r>
                <a:rPr lang="bg-BG" sz="800" dirty="0" smtClean="0"/>
                <a:t>Дек</a:t>
              </a:r>
              <a:endParaRPr lang="en-GB" sz="8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02218" y="1478084"/>
              <a:ext cx="576064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dirty="0" smtClean="0"/>
                <a:t>30</a:t>
              </a:r>
              <a:r>
                <a:rPr lang="bg-BG" sz="800" dirty="0" smtClean="0"/>
                <a:t>-ти</a:t>
              </a:r>
              <a:r>
                <a:rPr lang="en-US" sz="800" dirty="0" smtClean="0"/>
                <a:t> </a:t>
              </a:r>
              <a:r>
                <a:rPr lang="bg-BG" sz="800" dirty="0" smtClean="0"/>
                <a:t> Юни</a:t>
              </a:r>
              <a:endParaRPr lang="en-GB" sz="8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-38492" y="1700808"/>
            <a:ext cx="2863280" cy="1761026"/>
            <a:chOff x="4788022" y="4250980"/>
            <a:chExt cx="2863280" cy="1761026"/>
          </a:xfrm>
        </p:grpSpPr>
        <p:sp>
          <p:nvSpPr>
            <p:cNvPr id="90" name="Block Arc 89"/>
            <p:cNvSpPr/>
            <p:nvPr/>
          </p:nvSpPr>
          <p:spPr>
            <a:xfrm rot="5400000">
              <a:off x="4335987" y="4703015"/>
              <a:ext cx="1761026" cy="856955"/>
            </a:xfrm>
            <a:prstGeom prst="blockArc">
              <a:avLst>
                <a:gd name="adj1" fmla="val 10816396"/>
                <a:gd name="adj2" fmla="val 2709"/>
                <a:gd name="adj3" fmla="val 41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5087182" y="4326214"/>
              <a:ext cx="2564120" cy="324000"/>
              <a:chOff x="5460985" y="4550149"/>
              <a:chExt cx="2564120" cy="324000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936443" y="4599601"/>
                <a:ext cx="2088662" cy="225097"/>
                <a:chOff x="175349" y="112476"/>
                <a:chExt cx="2088662" cy="225097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175349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70" name="Rectangle 69"/>
                <p:cNvSpPr/>
                <p:nvPr/>
              </p:nvSpPr>
              <p:spPr>
                <a:xfrm>
                  <a:off x="175349" y="112476"/>
                  <a:ext cx="2088662" cy="225097"/>
                </a:xfrm>
                <a:prstGeom prst="rect">
                  <a:avLst/>
                </a:prstGeom>
                <a:ln w="12700">
                  <a:solidFill>
                    <a:schemeClr val="accent2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671" tIns="25400" rIns="25400" bIns="25400" numCol="1" spcCol="1270" anchor="ctr" anchorCtr="0">
                  <a:noAutofit/>
                </a:bodyPr>
                <a:lstStyle/>
                <a:p>
                  <a:pPr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bg-BG" sz="100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Отдадени към</a:t>
                  </a:r>
                  <a:r>
                    <a:rPr lang="en-US" sz="1000" dirty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 </a:t>
                  </a:r>
                  <a:r>
                    <a:rPr lang="en-US" sz="100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30</a:t>
                  </a:r>
                  <a:r>
                    <a:rPr lang="bg-BG" sz="100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.</a:t>
                  </a:r>
                  <a:r>
                    <a:rPr lang="en-US" sz="100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06</a:t>
                  </a:r>
                  <a:r>
                    <a:rPr lang="bg-BG" sz="100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.201</a:t>
                  </a:r>
                  <a:r>
                    <a:rPr lang="en-US" sz="1000" dirty="0" smtClean="0">
                      <a:solidFill>
                        <a:prstClr val="black">
                          <a:hueOff val="0"/>
                          <a:satOff val="0"/>
                          <a:lumOff val="0"/>
                          <a:alphaOff val="0"/>
                        </a:prstClr>
                      </a:solidFill>
                    </a:rPr>
                    <a:t>7</a:t>
                  </a:r>
                  <a:endParaRPr lang="en-GB" sz="1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endParaRPr>
                </a:p>
              </p:txBody>
            </p:sp>
          </p:grpSp>
          <p:sp>
            <p:nvSpPr>
              <p:cNvPr id="63" name="Oval 62"/>
              <p:cNvSpPr/>
              <p:nvPr/>
            </p:nvSpPr>
            <p:spPr>
              <a:xfrm>
                <a:off x="5460985" y="4550149"/>
                <a:ext cx="528898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156 m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5292080" y="5688005"/>
              <a:ext cx="2359222" cy="324000"/>
              <a:chOff x="5683023" y="5942632"/>
              <a:chExt cx="2359222" cy="3240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5978298" y="5992084"/>
                <a:ext cx="206394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b="1" dirty="0">
                    <a:solidFill>
                      <a:srgbClr val="FF0000"/>
                    </a:solidFill>
                  </a:rPr>
                  <a:t>Средно претеглена </a:t>
                </a:r>
                <a:r>
                  <a:rPr lang="bg-BG" sz="1000" b="1" dirty="0" smtClean="0">
                    <a:solidFill>
                      <a:srgbClr val="FF0000"/>
                    </a:solidFill>
                  </a:rPr>
                  <a:t>лихва</a:t>
                </a:r>
                <a:r>
                  <a:rPr lang="en-US" sz="1000" b="1" baseline="30000" dirty="0" smtClean="0">
                    <a:solidFill>
                      <a:srgbClr val="FF0000"/>
                    </a:solidFill>
                  </a:rPr>
                  <a:t>2</a:t>
                </a:r>
                <a:endParaRPr lang="en-GB" sz="1000" b="1" kern="12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83023" y="5942632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FF0000"/>
                    </a:solidFill>
                  </a:rPr>
                  <a:t>3.4</a:t>
                </a:r>
                <a:r>
                  <a:rPr lang="en-US" sz="900" b="1" dirty="0" smtClean="0">
                    <a:solidFill>
                      <a:schemeClr val="tx1"/>
                    </a:solidFill>
                  </a:rPr>
                  <a:t>%</a:t>
                </a:r>
                <a:endParaRPr lang="en-GB" sz="9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442991" y="5240278"/>
              <a:ext cx="2208311" cy="324000"/>
              <a:chOff x="5665883" y="5597783"/>
              <a:chExt cx="2208311" cy="324000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5950507" y="5647235"/>
                <a:ext cx="192368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b="1" dirty="0">
                    <a:solidFill>
                      <a:srgbClr val="FF0000"/>
                    </a:solidFill>
                  </a:rPr>
                  <a:t>Ниво на </a:t>
                </a:r>
                <a:r>
                  <a:rPr lang="bg-BG" sz="1000" b="1" dirty="0" smtClean="0">
                    <a:solidFill>
                      <a:srgbClr val="FF0000"/>
                    </a:solidFill>
                  </a:rPr>
                  <a:t>обезпечение</a:t>
                </a:r>
                <a:r>
                  <a:rPr lang="en-US" sz="1000" b="1" kern="1200" baseline="30000" dirty="0" smtClean="0">
                    <a:solidFill>
                      <a:srgbClr val="FF0000"/>
                    </a:solidFill>
                  </a:rPr>
                  <a:t>1</a:t>
                </a:r>
                <a:endParaRPr lang="en-GB" sz="1000" b="1" kern="1200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65883" y="5597783"/>
                <a:ext cx="32400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FF0000"/>
                    </a:solidFill>
                  </a:rPr>
                  <a:t>25%</a:t>
                </a:r>
                <a:endParaRPr lang="en-GB" sz="1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5216500" y="4775247"/>
              <a:ext cx="2434802" cy="324000"/>
              <a:chOff x="5468413" y="4907099"/>
              <a:chExt cx="2434802" cy="324000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5978298" y="4956551"/>
                <a:ext cx="1924917" cy="225097"/>
              </a:xfrm>
              <a:prstGeom prst="rect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8671" tIns="25400" rIns="25400" bIns="25400" numCol="1" spcCol="1270" anchor="ctr" anchorCtr="0">
                <a:noAutofit/>
              </a:bodyPr>
              <a:lstStyle/>
              <a:p>
                <a:pPr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g-BG" sz="1000" dirty="0">
                    <a:solidFill>
                      <a:prstClr val="black">
                        <a:hueOff val="0"/>
                        <a:satOff val="0"/>
                        <a:lumOff val="0"/>
                        <a:alphaOff val="0"/>
                      </a:prstClr>
                    </a:solidFill>
                  </a:rPr>
                  <a:t>Подкрепени МСП</a:t>
                </a:r>
                <a:endParaRPr lang="en-GB" sz="100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5468413" y="4907099"/>
                <a:ext cx="541140" cy="324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chemeClr val="tx1"/>
                    </a:solidFill>
                  </a:rPr>
                  <a:t>1 382</a:t>
                </a:r>
                <a:endParaRPr lang="en-GB" sz="10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93" name="TextBox 92"/>
          <p:cNvSpPr txBox="1"/>
          <p:nvPr/>
        </p:nvSpPr>
        <p:spPr>
          <a:xfrm>
            <a:off x="168107" y="6309320"/>
            <a:ext cx="606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30000" dirty="0" smtClean="0"/>
              <a:t>1</a:t>
            </a:r>
            <a:r>
              <a:rPr lang="bg-BG" sz="800" baseline="30000" dirty="0" smtClean="0"/>
              <a:t> </a:t>
            </a:r>
            <a:r>
              <a:rPr lang="bg-BG" sz="800" i="1" dirty="0" smtClean="0"/>
              <a:t>Не всички банки отчитат ниво на обезпечение за </a:t>
            </a:r>
            <a:r>
              <a:rPr lang="en-US" sz="800" i="1" dirty="0" smtClean="0"/>
              <a:t> </a:t>
            </a:r>
            <a:r>
              <a:rPr lang="bg-BG" sz="800" i="1" dirty="0" smtClean="0"/>
              <a:t>първото тримесечие на </a:t>
            </a:r>
            <a:r>
              <a:rPr lang="en-US" sz="800" i="1" dirty="0" smtClean="0"/>
              <a:t>2017</a:t>
            </a:r>
          </a:p>
          <a:p>
            <a:r>
              <a:rPr lang="en-US" sz="800" baseline="30000" dirty="0" smtClean="0"/>
              <a:t>2</a:t>
            </a:r>
            <a:r>
              <a:rPr lang="bg-BG" sz="800" i="1" dirty="0" smtClean="0"/>
              <a:t>Стойността на главницата е използвана за калкулация на средно претеглената стойност на лихвата</a:t>
            </a:r>
            <a:endParaRPr lang="en-US" sz="800" i="1" dirty="0" smtClean="0"/>
          </a:p>
          <a:p>
            <a:r>
              <a:rPr lang="en-US" sz="800" baseline="30000" dirty="0" smtClean="0"/>
              <a:t>3</a:t>
            </a:r>
            <a:r>
              <a:rPr lang="bg-BG" sz="800" i="1" dirty="0" smtClean="0"/>
              <a:t>БНБ данни</a:t>
            </a:r>
            <a:r>
              <a:rPr lang="en-US" sz="800" i="1" dirty="0" smtClean="0"/>
              <a:t>, </a:t>
            </a:r>
            <a:r>
              <a:rPr lang="bg-BG" sz="800" i="1" dirty="0" smtClean="0"/>
              <a:t>Август </a:t>
            </a:r>
            <a:r>
              <a:rPr lang="en-US" sz="800" i="1" dirty="0" smtClean="0"/>
              <a:t>2017, </a:t>
            </a:r>
            <a:r>
              <a:rPr lang="ru-RU" sz="800" i="1" dirty="0"/>
              <a:t>Лихвени проценти и обеми на нов бизнес по заеми за нефинансови </a:t>
            </a:r>
            <a:r>
              <a:rPr lang="ru-RU" sz="800" i="1" dirty="0" smtClean="0"/>
              <a:t>предприятия</a:t>
            </a:r>
            <a:endParaRPr lang="en-GB" sz="800" i="1" dirty="0"/>
          </a:p>
        </p:txBody>
      </p:sp>
      <p:sp>
        <p:nvSpPr>
          <p:cNvPr id="100" name="TextBox 99"/>
          <p:cNvSpPr txBox="1"/>
          <p:nvPr/>
        </p:nvSpPr>
        <p:spPr>
          <a:xfrm>
            <a:off x="643811" y="4203846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i="1" dirty="0">
                <a:solidFill>
                  <a:prstClr val="black"/>
                </a:solidFill>
              </a:rPr>
              <a:t>Напредък</a:t>
            </a:r>
            <a:endParaRPr lang="en-GB" sz="1200" i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598864" y="1423807"/>
            <a:ext cx="809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200" i="1" dirty="0">
                <a:solidFill>
                  <a:prstClr val="black"/>
                </a:solidFill>
              </a:rPr>
              <a:t>Акценти</a:t>
            </a:r>
            <a:endParaRPr lang="en-GB" sz="1200" i="1" dirty="0"/>
          </a:p>
        </p:txBody>
      </p:sp>
      <p:sp>
        <p:nvSpPr>
          <p:cNvPr id="74" name="Rectangle 73"/>
          <p:cNvSpPr/>
          <p:nvPr/>
        </p:nvSpPr>
        <p:spPr>
          <a:xfrm>
            <a:off x="760840" y="3564782"/>
            <a:ext cx="2063947" cy="368274"/>
          </a:xfrm>
          <a:prstGeom prst="rect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671" tIns="25400" rIns="25400" bIns="25400" numCol="1" spcCol="1270" anchor="ctr" anchorCtr="0">
            <a:no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g-BG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Пазарна лихва за заеми  в лв. до 1 млн. евро с падеж </a:t>
            </a: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&gt;1</a:t>
            </a:r>
            <a:r>
              <a:rPr lang="bg-BG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г.</a:t>
            </a: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 </a:t>
            </a:r>
            <a:r>
              <a:rPr lang="bg-BG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И </a:t>
            </a:r>
            <a:r>
              <a:rPr lang="en-US" sz="1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&lt;5</a:t>
            </a:r>
            <a:r>
              <a:rPr lang="bg-BG" sz="1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г.</a:t>
            </a:r>
            <a:r>
              <a:rPr lang="en-US" sz="1000" kern="1200" baseline="30000" dirty="0" smtClean="0"/>
              <a:t>3</a:t>
            </a:r>
            <a:endParaRPr lang="en-GB" sz="1000" kern="1200" baseline="30000" dirty="0"/>
          </a:p>
        </p:txBody>
      </p:sp>
      <p:sp>
        <p:nvSpPr>
          <p:cNvPr id="75" name="Oval 74"/>
          <p:cNvSpPr/>
          <p:nvPr/>
        </p:nvSpPr>
        <p:spPr>
          <a:xfrm>
            <a:off x="465565" y="3540056"/>
            <a:ext cx="324000" cy="324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5.2%</a:t>
            </a:r>
            <a:endParaRPr lang="en-GB" sz="9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47485" y="3181046"/>
            <a:ext cx="10262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1000" b="1" dirty="0">
                <a:solidFill>
                  <a:prstClr val="white"/>
                </a:solidFill>
              </a:rPr>
              <a:t>Преработваща</a:t>
            </a:r>
          </a:p>
          <a:p>
            <a:r>
              <a:rPr lang="bg-BG" sz="1000" b="1" dirty="0">
                <a:solidFill>
                  <a:prstClr val="white"/>
                </a:solidFill>
              </a:rPr>
              <a:t>промишленост</a:t>
            </a:r>
            <a:endParaRPr lang="en-GB" sz="1000" b="1" dirty="0">
              <a:solidFill>
                <a:prstClr val="white"/>
              </a:solidFill>
            </a:endParaRPr>
          </a:p>
          <a:p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06" name="Line Callout 2 105"/>
          <p:cNvSpPr/>
          <p:nvPr/>
        </p:nvSpPr>
        <p:spPr>
          <a:xfrm>
            <a:off x="3460378" y="5129720"/>
            <a:ext cx="2333205" cy="315506"/>
          </a:xfrm>
          <a:prstGeom prst="borderCallout2">
            <a:avLst>
              <a:gd name="adj1" fmla="val 18750"/>
              <a:gd name="adj2" fmla="val 240"/>
              <a:gd name="adj3" fmla="val 18750"/>
              <a:gd name="adj4" fmla="val -16667"/>
              <a:gd name="adj5" fmla="val -136479"/>
              <a:gd name="adj6" fmla="val -16655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bg-BG" sz="1000" dirty="0" smtClean="0">
                <a:solidFill>
                  <a:schemeClr val="tx1"/>
                </a:solidFill>
              </a:rPr>
              <a:t>       Февруари</a:t>
            </a:r>
            <a:r>
              <a:rPr lang="en-US" sz="1000" dirty="0" smtClean="0">
                <a:solidFill>
                  <a:schemeClr val="tx1"/>
                </a:solidFill>
              </a:rPr>
              <a:t>, 2017: </a:t>
            </a:r>
            <a:r>
              <a:rPr lang="bg-BG" sz="1000" dirty="0" smtClean="0">
                <a:solidFill>
                  <a:schemeClr val="tx1"/>
                </a:solidFill>
              </a:rPr>
              <a:t>Всички 10 банки</a:t>
            </a:r>
          </a:p>
          <a:p>
            <a:pPr algn="ctr"/>
            <a:r>
              <a:rPr lang="bg-BG" sz="1000" dirty="0" smtClean="0">
                <a:solidFill>
                  <a:schemeClr val="tx1"/>
                </a:solidFill>
              </a:rPr>
              <a:t>започват отдаването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739714" y="4437112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Chart 10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093581"/>
              </p:ext>
            </p:extLst>
          </p:nvPr>
        </p:nvGraphicFramePr>
        <p:xfrm>
          <a:off x="2889571" y="1256664"/>
          <a:ext cx="2095799" cy="168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9" name="Chart 1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686228"/>
              </p:ext>
            </p:extLst>
          </p:nvPr>
        </p:nvGraphicFramePr>
        <p:xfrm>
          <a:off x="2459206" y="2788875"/>
          <a:ext cx="3521001" cy="2248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1" name="Chart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962668"/>
              </p:ext>
            </p:extLst>
          </p:nvPr>
        </p:nvGraphicFramePr>
        <p:xfrm>
          <a:off x="3963983" y="155734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2" name="Straight Connector 111"/>
          <p:cNvCxnSpPr/>
          <p:nvPr/>
        </p:nvCxnSpPr>
        <p:spPr>
          <a:xfrm flipV="1">
            <a:off x="4482960" y="4437112"/>
            <a:ext cx="0" cy="600285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1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0" y="1579515"/>
            <a:ext cx="8640960" cy="50494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03131" y="6356350"/>
            <a:ext cx="497955" cy="365125"/>
          </a:xfrm>
          <a:prstGeom prst="rect">
            <a:avLst/>
          </a:prstGeom>
          <a:solidFill>
            <a:sysClr val="window" lastClr="FFFFFF"/>
          </a:solidFill>
        </p:spPr>
        <p:txBody>
          <a:bodyPr/>
          <a:lstStyle/>
          <a:p>
            <a:fld id="{1BFBAB30-7D6C-482F-9445-DA24C961621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>
          <a:xfrm>
            <a:off x="539552" y="332656"/>
            <a:ext cx="8136903" cy="75405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320040" indent="-320040" algn="ctr">
              <a:buClr>
                <a:schemeClr val="accent6">
                  <a:lumMod val="75000"/>
                </a:schemeClr>
              </a:buClr>
              <a:buSzPct val="128000"/>
            </a:pPr>
            <a:r>
              <a:rPr lang="bg-BG" sz="25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+mj-cs"/>
              </a:rPr>
              <a:t>Напредък в изпълнението</a:t>
            </a:r>
            <a:endParaRPr lang="en-US" sz="25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cs typeface="+mj-cs"/>
            </a:endParaRPr>
          </a:p>
          <a:p>
            <a:pPr algn="ctr"/>
            <a:r>
              <a:rPr lang="bg-BG" sz="1800" dirty="0" smtClean="0">
                <a:solidFill>
                  <a:schemeClr val="bg1">
                    <a:lumMod val="50000"/>
                  </a:schemeClr>
                </a:solidFill>
              </a:rPr>
              <a:t>Регионални данни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– NUTS 2 </a:t>
            </a:r>
            <a:r>
              <a:rPr lang="bg-BG" sz="1800" dirty="0" smtClean="0">
                <a:solidFill>
                  <a:schemeClr val="bg1">
                    <a:lumMod val="50000"/>
                  </a:schemeClr>
                </a:solidFill>
              </a:rPr>
              <a:t>към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30</a:t>
            </a:r>
            <a:r>
              <a:rPr lang="bg-BG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06</a:t>
            </a:r>
            <a:r>
              <a:rPr lang="bg-BG" sz="18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2017 </a:t>
            </a:r>
            <a:r>
              <a:rPr lang="bg-BG" sz="1800" dirty="0" smtClean="0">
                <a:solidFill>
                  <a:schemeClr val="bg1">
                    <a:lumMod val="50000"/>
                  </a:schemeClr>
                </a:solidFill>
              </a:rPr>
              <a:t>г.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9" name="Chart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859976"/>
              </p:ext>
            </p:extLst>
          </p:nvPr>
        </p:nvGraphicFramePr>
        <p:xfrm>
          <a:off x="-684584" y="1305773"/>
          <a:ext cx="4572000" cy="27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Chart 4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169089"/>
              </p:ext>
            </p:extLst>
          </p:nvPr>
        </p:nvGraphicFramePr>
        <p:xfrm>
          <a:off x="1835696" y="1539090"/>
          <a:ext cx="4572000" cy="2627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2" name="Oval 41"/>
          <p:cNvSpPr>
            <a:spLocks/>
          </p:cNvSpPr>
          <p:nvPr/>
        </p:nvSpPr>
        <p:spPr>
          <a:xfrm>
            <a:off x="3866853" y="2780928"/>
            <a:ext cx="576051" cy="432788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00B050"/>
                </a:solidFill>
              </a:rPr>
              <a:t>EUR </a:t>
            </a:r>
            <a:r>
              <a:rPr lang="bg-BG" sz="1000" b="1" dirty="0" smtClean="0">
                <a:solidFill>
                  <a:srgbClr val="00B050"/>
                </a:solidFill>
              </a:rPr>
              <a:t>11,4 </a:t>
            </a:r>
            <a:r>
              <a:rPr lang="en-US" sz="1000" b="1" dirty="0" smtClean="0">
                <a:solidFill>
                  <a:srgbClr val="00B050"/>
                </a:solidFill>
              </a:rPr>
              <a:t>m</a:t>
            </a:r>
            <a:endParaRPr lang="en-US" sz="1000" b="1" dirty="0">
              <a:solidFill>
                <a:srgbClr val="00B050"/>
              </a:solidFill>
            </a:endParaRPr>
          </a:p>
        </p:txBody>
      </p:sp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410338"/>
              </p:ext>
            </p:extLst>
          </p:nvPr>
        </p:nvGraphicFramePr>
        <p:xfrm>
          <a:off x="4860032" y="1579515"/>
          <a:ext cx="4572000" cy="25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367134"/>
              </p:ext>
            </p:extLst>
          </p:nvPr>
        </p:nvGraphicFramePr>
        <p:xfrm>
          <a:off x="-981657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Oval 9"/>
          <p:cNvSpPr>
            <a:spLocks/>
          </p:cNvSpPr>
          <p:nvPr/>
        </p:nvSpPr>
        <p:spPr>
          <a:xfrm>
            <a:off x="1025113" y="4941168"/>
            <a:ext cx="576072" cy="432792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00B050"/>
                </a:solidFill>
              </a:rPr>
              <a:t>EUR </a:t>
            </a:r>
            <a:r>
              <a:rPr lang="bg-BG" sz="1000" b="1" dirty="0" smtClean="0">
                <a:solidFill>
                  <a:srgbClr val="00B050"/>
                </a:solidFill>
              </a:rPr>
              <a:t>72</a:t>
            </a:r>
            <a:r>
              <a:rPr lang="en-US" sz="1000" b="1" dirty="0" smtClean="0">
                <a:solidFill>
                  <a:srgbClr val="00B050"/>
                </a:solidFill>
              </a:rPr>
              <a:t>.</a:t>
            </a:r>
            <a:r>
              <a:rPr lang="bg-BG" sz="1000" b="1" dirty="0">
                <a:solidFill>
                  <a:srgbClr val="00B050"/>
                </a:solidFill>
              </a:rPr>
              <a:t>7</a:t>
            </a:r>
            <a:r>
              <a:rPr lang="bg-BG" sz="1000" b="1" dirty="0" smtClean="0">
                <a:solidFill>
                  <a:srgbClr val="00B050"/>
                </a:solidFill>
              </a:rPr>
              <a:t> </a:t>
            </a:r>
            <a:r>
              <a:rPr lang="en-US" sz="1000" b="1" dirty="0" smtClean="0">
                <a:solidFill>
                  <a:srgbClr val="00B050"/>
                </a:solidFill>
              </a:rPr>
              <a:t>m</a:t>
            </a:r>
            <a:endParaRPr lang="en-US" sz="1000" b="1" dirty="0">
              <a:solidFill>
                <a:srgbClr val="00B05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897383"/>
              </p:ext>
            </p:extLst>
          </p:nvPr>
        </p:nvGraphicFramePr>
        <p:xfrm>
          <a:off x="1868878" y="386251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2383634"/>
              </p:ext>
            </p:extLst>
          </p:nvPr>
        </p:nvGraphicFramePr>
        <p:xfrm>
          <a:off x="4644008" y="36450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2676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pPr algn="ctr">
              <a:buNone/>
            </a:pPr>
            <a:r>
              <a:rPr lang="bg-BG" sz="2500" dirty="0" smtClean="0">
                <a:solidFill>
                  <a:srgbClr val="2F5897"/>
                </a:solidFill>
              </a:rPr>
              <a:t/>
            </a:r>
            <a:br>
              <a:rPr lang="bg-BG" sz="2500" dirty="0" smtClean="0">
                <a:solidFill>
                  <a:srgbClr val="2F5897"/>
                </a:solidFill>
              </a:rPr>
            </a:br>
            <a:r>
              <a:rPr lang="bg-BG" sz="2500" dirty="0" smtClean="0">
                <a:solidFill>
                  <a:srgbClr val="002060"/>
                </a:solidFill>
              </a:rPr>
              <a:t>Инициатива </a:t>
            </a:r>
            <a:r>
              <a:rPr lang="bg-BG" sz="2500" dirty="0">
                <a:solidFill>
                  <a:srgbClr val="002060"/>
                </a:solidFill>
              </a:rPr>
              <a:t>за МСП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485627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44236" y="98072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bg-BG" sz="1600" b="1" dirty="0" smtClean="0">
                <a:solidFill>
                  <a:schemeClr val="accent3">
                    <a:lumMod val="50000"/>
                  </a:schemeClr>
                </a:solidFill>
              </a:rPr>
              <a:t>Договорени средства по посредници, </a:t>
            </a:r>
          </a:p>
          <a:p>
            <a:pPr>
              <a:lnSpc>
                <a:spcPct val="100000"/>
              </a:lnSpc>
            </a:pPr>
            <a:r>
              <a:rPr lang="bg-BG" sz="1600" b="1" dirty="0" smtClean="0">
                <a:solidFill>
                  <a:schemeClr val="accent3">
                    <a:lumMod val="50000"/>
                  </a:schemeClr>
                </a:solidFill>
              </a:rPr>
              <a:t>към 30.06.2017 г.</a:t>
            </a:r>
            <a:endParaRPr lang="bg-BG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0826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16</a:t>
            </a:fld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8944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bg-BG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>
              <a:buNone/>
            </a:pPr>
            <a:endParaRPr lang="bg-BG" b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" indent="0" algn="ctr">
              <a:buNone/>
            </a:pP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 </a:t>
            </a:r>
            <a:r>
              <a:rPr lang="bg-BG" sz="32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изпълнението на </a:t>
            </a:r>
            <a:r>
              <a:rPr lang="bg-BG" sz="32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подхода ВОМР по ОПИК</a:t>
            </a:r>
            <a:endParaRPr lang="bg-BG" sz="32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082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17</a:t>
            </a:fld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-108520" y="1"/>
            <a:ext cx="9001000" cy="6741368"/>
          </a:xfrm>
        </p:spPr>
        <p:txBody>
          <a:bodyPr>
            <a:normAutofit fontScale="47500" lnSpcReduction="20000"/>
          </a:bodyPr>
          <a:lstStyle/>
          <a:p>
            <a:pPr marL="50292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en-US" sz="2400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20040" lvl="0" indent="-320040" algn="ctr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SzPct val="128000"/>
              <a:buNone/>
            </a:pPr>
            <a:r>
              <a:rPr lang="ru-RU" sz="53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Напредък</a:t>
            </a:r>
            <a:r>
              <a:rPr lang="ru-RU" sz="53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sz="53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изпълнението</a:t>
            </a:r>
            <a:r>
              <a:rPr lang="ru-RU" sz="53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bg-BG" sz="53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подхода ВОМР 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endParaRPr lang="en-US" sz="4400" b="1" dirty="0" smtClean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7442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36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Обявена </a:t>
            </a: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 втора п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роцедура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подбор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стратегии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ВОМР и </a:t>
            </a: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естни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инициативни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групи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(МИГ) BG06RDNP001-19.001</a:t>
            </a: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по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Подмярка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19.2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мярка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19 „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Водено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общностите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местно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” (ВОМР)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Програмата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за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развитие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селските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райони</a:t>
            </a:r>
            <a:r>
              <a:rPr lang="en-US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2014-2020 г. </a:t>
            </a:r>
            <a:endParaRPr lang="bg-BG" sz="3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442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bg-BG" sz="3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4420" indent="-5715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bg-BG" sz="36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Общият </a:t>
            </a: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бюджет по ОПИК </a:t>
            </a:r>
            <a:r>
              <a:rPr lang="bg-BG" sz="36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 в </a:t>
            </a: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размер на левовата равностойност на </a:t>
            </a:r>
            <a:r>
              <a:rPr lang="bg-BG" sz="3600" b="1" u="sng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48 280 </a:t>
            </a:r>
            <a:r>
              <a:rPr lang="bg-BG" sz="3600" b="1" u="sng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560,90 евро</a:t>
            </a: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bg-BG" sz="36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разпределен </a:t>
            </a: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както следва</a:t>
            </a:r>
            <a:r>
              <a:rPr lang="bg-BG" sz="36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394460" lvl="1" indent="-5715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bg-BG" sz="36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приоритетна ос „Технологично развитие и иновации“ в размер на левовата равностойност на 16 956 230,39 евро; </a:t>
            </a:r>
            <a:endParaRPr lang="bg-BG" sz="36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94460" lvl="1" indent="-5715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bg-BG" sz="3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394460" lvl="1" indent="-571500" algn="just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bg-BG" sz="36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 приоритетна ос „Предприемачество и капацитет за растеж за малки и средни предприятия“ левовата равностойност на 31 324 330,51 евро</a:t>
            </a:r>
            <a:r>
              <a:rPr lang="bg-BG" sz="36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6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292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bg-BG" sz="3600" b="1" dirty="0" smtClean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292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bg-BG" sz="36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Процедурата е в процес на оценка.</a:t>
            </a:r>
            <a:endParaRPr lang="bg-BG" sz="36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" indent="0">
              <a:buNone/>
            </a:pPr>
            <a:endParaRPr lang="bg-B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927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18</a:t>
            </a:fld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95536" y="908720"/>
            <a:ext cx="8352928" cy="5544616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endParaRPr lang="bg-BG" sz="1800" b="1" i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7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500" b="1" dirty="0">
                <a:solidFill>
                  <a:srgbClr val="002060"/>
                </a:solidFill>
                <a:cs typeface="Tahoma" pitchFamily="34" charset="0"/>
              </a:rPr>
              <a:t>Изпълняват се 16 Споразумения, сключени с МИГ с  </a:t>
            </a:r>
            <a:r>
              <a:rPr lang="bg-BG" sz="1500" b="1" dirty="0" err="1">
                <a:solidFill>
                  <a:srgbClr val="002060"/>
                </a:solidFill>
                <a:cs typeface="Tahoma" pitchFamily="34" charset="0"/>
              </a:rPr>
              <a:t>многофондови</a:t>
            </a:r>
            <a:r>
              <a:rPr lang="bg-BG" sz="1500" b="1" dirty="0">
                <a:solidFill>
                  <a:srgbClr val="002060"/>
                </a:solidFill>
                <a:cs typeface="Tahoma" pitchFamily="34" charset="0"/>
              </a:rPr>
              <a:t> стратегии за местно развитие, с общ бюджет по ОПИК в размер на левовата равностойност на 15 226 234,39 EUR, който е разпределен както следва: </a:t>
            </a:r>
          </a:p>
          <a:p>
            <a:pPr marL="0" indent="0" algn="just">
              <a:lnSpc>
                <a:spcPct val="17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bg-BG" sz="1500" b="1" dirty="0">
                <a:solidFill>
                  <a:srgbClr val="002060"/>
                </a:solidFill>
                <a:cs typeface="Tahoma" pitchFamily="34" charset="0"/>
              </a:rPr>
              <a:t> - по Приоритетна ос 1 "Технологично развитие и иновации" с общ бюджет 2 095 808,43 EUR;</a:t>
            </a:r>
          </a:p>
          <a:p>
            <a:pPr marL="0" indent="0" algn="just">
              <a:lnSpc>
                <a:spcPct val="17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bg-BG" sz="1500" b="1" dirty="0">
                <a:solidFill>
                  <a:srgbClr val="002060"/>
                </a:solidFill>
                <a:cs typeface="Tahoma" pitchFamily="34" charset="0"/>
              </a:rPr>
              <a:t>- по Приоритетна ос 2 "Предприемачество и капацитет за растеж на МСП“ с общ бюджет 13 130 425,96 EUR. </a:t>
            </a:r>
          </a:p>
          <a:p>
            <a:pPr marL="285750" indent="-285750" algn="just">
              <a:lnSpc>
                <a:spcPct val="17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500" b="1" dirty="0">
                <a:solidFill>
                  <a:srgbClr val="002060"/>
                </a:solidFill>
                <a:cs typeface="Tahoma" pitchFamily="34" charset="0"/>
              </a:rPr>
              <a:t>В осем от стратегиите за местно развитие са идентифицирани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прилагане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мерки/операции по Приоритетна ос 1 „Технологично развитие и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иновации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“ и Приоритетна ос 2 „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Предприемачество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и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капацитет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растеж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на МСП“.</a:t>
            </a:r>
          </a:p>
          <a:p>
            <a:pPr marL="285750" indent="-285750" algn="just">
              <a:lnSpc>
                <a:spcPct val="17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В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осем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от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стратегиите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местно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развитие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са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идентифицирани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прилагане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мерки/операции само по Приоритетна ос 2 „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Предприемачество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и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капацитет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500" b="1" dirty="0" err="1">
                <a:solidFill>
                  <a:srgbClr val="002060"/>
                </a:solidFill>
                <a:cs typeface="Tahoma" pitchFamily="34" charset="0"/>
              </a:rPr>
              <a:t>растеж</a:t>
            </a:r>
            <a:r>
              <a:rPr lang="ru-RU" sz="1500" b="1" dirty="0">
                <a:solidFill>
                  <a:srgbClr val="002060"/>
                </a:solidFill>
                <a:cs typeface="Tahoma" pitchFamily="34" charset="0"/>
              </a:rPr>
              <a:t> на МСП“.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bg-BG" sz="20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332656"/>
            <a:ext cx="8640960" cy="480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lnSpc>
                <a:spcPct val="115000"/>
              </a:lnSpc>
              <a:spcAft>
                <a:spcPts val="1000"/>
              </a:spcAft>
              <a:buSzPct val="128000"/>
            </a:pP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Напредък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изпълнението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</a:t>
            </a:r>
            <a:r>
              <a:rPr lang="bg-BG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подхода ВОМР </a:t>
            </a:r>
          </a:p>
        </p:txBody>
      </p:sp>
    </p:spTree>
    <p:extLst>
      <p:ext uri="{BB962C8B-B14F-4D97-AF65-F5344CB8AC3E}">
        <p14:creationId xmlns:p14="http://schemas.microsoft.com/office/powerpoint/2010/main" val="958192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243955" y="116633"/>
            <a:ext cx="8720533" cy="64087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5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marL="320040" lvl="0" indent="-320040" algn="ctr">
              <a:lnSpc>
                <a:spcPct val="95000"/>
              </a:lnSpc>
              <a:spcBef>
                <a:spcPct val="0"/>
              </a:spcBef>
              <a:spcAft>
                <a:spcPts val="1000"/>
              </a:spcAft>
              <a:buSzPct val="128000"/>
              <a:buNone/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Напредък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в </a:t>
            </a:r>
            <a:r>
              <a:rPr lang="ru-RU" sz="24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изпълнението</a:t>
            </a:r>
            <a:r>
              <a:rPr lang="ru-RU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на </a:t>
            </a:r>
            <a:r>
              <a:rPr lang="bg-BG" sz="24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подхода </a:t>
            </a: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ВОМР</a:t>
            </a:r>
            <a:endParaRPr lang="ru-RU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bg-BG" sz="1200" b="1" i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400" b="1" dirty="0" smtClean="0">
                <a:solidFill>
                  <a:srgbClr val="002060"/>
                </a:solidFill>
                <a:cs typeface="Tahoma" pitchFamily="34" charset="0"/>
              </a:rPr>
              <a:t>Съгласуват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се </a:t>
            </a: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документите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обявяване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400" b="1" u="sng" dirty="0" err="1" smtClean="0">
                <a:solidFill>
                  <a:srgbClr val="002060"/>
                </a:solidFill>
                <a:cs typeface="Tahoma" pitchFamily="34" charset="0"/>
              </a:rPr>
              <a:t>процедури</a:t>
            </a:r>
            <a:r>
              <a:rPr lang="ru-RU" sz="1400" b="1" u="sng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за подбор на </a:t>
            </a: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проекти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по </a:t>
            </a:r>
            <a:r>
              <a:rPr lang="bg-BG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Приоритетна ос 2 "Предприемачество и капацитет за растеж на МСП</a:t>
            </a:r>
            <a:r>
              <a:rPr lang="bg-BG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“, </a:t>
            </a:r>
            <a:r>
              <a:rPr lang="bg-BG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Инвестиционен приоритет 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2.2. „</a:t>
            </a:r>
            <a:r>
              <a:rPr lang="ru-RU" sz="14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Капацитет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за </a:t>
            </a:r>
            <a:r>
              <a:rPr lang="ru-RU" sz="1400" b="1" dirty="0" err="1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растеж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на МСП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в </a:t>
            </a: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изпълнение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на стратегии за </a:t>
            </a: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местно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развитие на: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СДРУЖЕНИЕ "МИГ-ТРОЯН, АПРИЛЦИ, УГЪРЧИН"  - с бюджет 1 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000 000 евро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СДРУЖЕНИЕ 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„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МИГ 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– ОБЩИНА МАРИЦА“  - 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бюджет  460 162 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евро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МИГ 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"ПАНАГЮРИЩЕ, СТРЕЛЧА, ЛЕСИЧОВО"  - с бюджет  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766 938 евро</a:t>
            </a:r>
            <a:endParaRPr lang="ru-RU" sz="1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МИГ "КОСТЕНЕЦ 2010"  - 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 бюджет 100 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000 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евро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СНЦ „МЕСТНА ИНИЦИАТИВНА ГРУПА-АРДИНО-ДЖЕБЕЛ“ - с бюджет 511 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291 евро</a:t>
            </a:r>
          </a:p>
          <a:p>
            <a:pPr marL="180975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СНЦ „МЕСТНА ИНИЦИАТИВНА 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ГРУПА-МОМЧИЛГРАД</a:t>
            </a:r>
            <a:r>
              <a:rPr lang="bg-BG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КРУМОВГРАД “ </a:t>
            </a:r>
            <a:r>
              <a:rPr lang="ru-RU" sz="1400" b="1" dirty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- с бюджет 511 291 </a:t>
            </a:r>
            <a:r>
              <a:rPr lang="ru-RU" sz="1400" b="1" dirty="0" smtClean="0">
                <a:solidFill>
                  <a:srgbClr val="00206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евро</a:t>
            </a:r>
            <a:endParaRPr lang="ru-RU" sz="1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Очаква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се </a:t>
            </a: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обявяване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процедурите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в ИСУН 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до края на 2017 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година.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endParaRPr lang="ru-RU" sz="1400" b="1" dirty="0">
              <a:solidFill>
                <a:srgbClr val="00206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 err="1">
                <a:solidFill>
                  <a:srgbClr val="002060"/>
                </a:solidFill>
                <a:cs typeface="Tahoma" pitchFamily="34" charset="0"/>
              </a:rPr>
              <a:t>Попълнени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 и </a:t>
            </a:r>
            <a:r>
              <a:rPr lang="ru-RU" sz="1400" b="1" dirty="0" err="1">
                <a:solidFill>
                  <a:srgbClr val="002060"/>
                </a:solidFill>
                <a:cs typeface="Tahoma" pitchFamily="34" charset="0"/>
              </a:rPr>
              <a:t>изпратени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Tahoma" pitchFamily="34" charset="0"/>
              </a:rPr>
              <a:t>са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cs typeface="Tahoma" pitchFamily="34" charset="0"/>
              </a:rPr>
              <a:t>въпросниците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 на ЕК </a:t>
            </a:r>
            <a:r>
              <a:rPr lang="ru-RU" sz="1400" b="1" dirty="0" err="1">
                <a:solidFill>
                  <a:srgbClr val="002060"/>
                </a:solidFill>
                <a:cs typeface="Tahoma" pitchFamily="34" charset="0"/>
              </a:rPr>
              <a:t>във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cs typeface="Tahoma" pitchFamily="34" charset="0"/>
              </a:rPr>
              <a:t>връзка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 с мониторинг на </a:t>
            </a:r>
            <a:r>
              <a:rPr lang="ru-RU" sz="1400" b="1" dirty="0" err="1">
                <a:solidFill>
                  <a:srgbClr val="002060"/>
                </a:solidFill>
                <a:cs typeface="Tahoma" pitchFamily="34" charset="0"/>
              </a:rPr>
              <a:t>изпълнението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 на </a:t>
            </a:r>
            <a:r>
              <a:rPr lang="ru-RU" sz="1400" b="1" dirty="0" err="1">
                <a:solidFill>
                  <a:srgbClr val="002060"/>
                </a:solidFill>
                <a:cs typeface="Tahoma" pitchFamily="34" charset="0"/>
              </a:rPr>
              <a:t>стратегията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 за </a:t>
            </a:r>
            <a:r>
              <a:rPr lang="ru-RU" sz="1400" b="1" dirty="0" err="1">
                <a:solidFill>
                  <a:srgbClr val="002060"/>
                </a:solidFill>
                <a:cs typeface="Tahoma" pitchFamily="34" charset="0"/>
              </a:rPr>
              <a:t>местно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развитие на </a:t>
            </a:r>
            <a:r>
              <a:rPr lang="ru-RU" sz="1400" b="1" dirty="0">
                <a:solidFill>
                  <a:srgbClr val="002060"/>
                </a:solidFill>
                <a:cs typeface="Tahoma" pitchFamily="34" charset="0"/>
              </a:rPr>
              <a:t>СНЦ "МИГ-ГОЦЕ ДЕЛЧЕВ-ГЪРМЕН-ХАДЖИДИМОВО</a:t>
            </a:r>
            <a:r>
              <a:rPr lang="ru-RU" sz="1400" b="1" dirty="0" smtClean="0">
                <a:solidFill>
                  <a:srgbClr val="002060"/>
                </a:solidFill>
                <a:cs typeface="Tahoma" pitchFamily="34" charset="0"/>
              </a:rPr>
              <a:t>".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ru-RU" sz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180975" lvl="0" indent="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None/>
              <a:defRPr/>
            </a:pPr>
            <a:endParaRPr lang="ru-RU" sz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649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ru-RU" sz="2400" dirty="0" smtClean="0"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    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Общ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преглед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напредъка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изпълнението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ОПИК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2014-2020 г.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 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30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11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2017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3"/>
          </p:nvPr>
        </p:nvSpPr>
        <p:spPr bwMode="auto">
          <a:xfrm>
            <a:off x="179512" y="1268760"/>
            <a:ext cx="8784976" cy="5400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9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предоставяне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БФП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чрез конкурентен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подбор,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11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процедури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за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директно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предоставяне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 БФП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,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4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бюджетни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линии,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подписано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финансово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споразумение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 „Фонд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мениджър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инструменти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в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България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“ ЕАД (ФМФИБ)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Обявените процедури и финансовото споразумение с ФМФИБ са на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стойност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1 809.48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млн.</a:t>
            </a:r>
            <a:r>
              <a:rPr lang="bg-BG" sz="1800" dirty="0" err="1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/ приблизително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72.84 %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бюджета на ОПИК;</a:t>
            </a:r>
            <a:endParaRPr lang="ru-RU" sz="1800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По програмата са с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ключени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162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6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договора с общ размер на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предоставената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БФП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985.45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лева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(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средствата са предоставени по ПО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, 2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, 3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и 5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);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Броят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сключените договори на територията на Югозападен район е </a:t>
            </a:r>
            <a:r>
              <a:rPr lang="en-US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35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9 (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2</a:t>
            </a:r>
            <a:r>
              <a:rPr lang="bg-BG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2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  <a:r>
              <a:rPr lang="bg-BG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0</a:t>
            </a:r>
            <a:r>
              <a:rPr lang="bg-BG" sz="1800" b="1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8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%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всички сключени договори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), 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като размерът на БФП възлиза на </a:t>
            </a:r>
            <a:r>
              <a:rPr lang="en-US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165 </a:t>
            </a:r>
            <a:r>
              <a:rPr lang="bg-BG" sz="18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b="1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лв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  <a:endParaRPr lang="en-US" sz="1800" b="1" dirty="0" smtClean="0">
              <a:solidFill>
                <a:srgbClr val="002060"/>
              </a:solidFill>
              <a:latin typeface="Trebuchet MS" panose="020B0603020202020204" pitchFamily="34" charset="0"/>
              <a:cs typeface="Tahoma" pitchFamily="34" charset="0"/>
            </a:endParaRP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изпълнение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967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договора за БФП,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приключени 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(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 извършени финални плащания</a:t>
            </a:r>
            <a:r>
              <a:rPr lang="en-US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)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са 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625 </a:t>
            </a:r>
            <a:r>
              <a:rPr lang="bg-BG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договора, 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от които </a:t>
            </a:r>
            <a:r>
              <a:rPr lang="bg-BG" sz="1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82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 </a:t>
            </a:r>
            <a:r>
              <a:rPr lang="bg-BG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територията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</a:t>
            </a:r>
            <a:r>
              <a:rPr lang="bg-BG" sz="1800" b="1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Югозападен</a:t>
            </a:r>
            <a:r>
              <a:rPr lang="ru-RU" sz="18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район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</a:p>
          <a:p>
            <a:pPr marL="466725" lvl="0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Извършени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плащания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началото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на периода -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540.06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лева,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включително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114.91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млн. лева за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финансови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инструменти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,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което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представлява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21.74</a:t>
            </a:r>
            <a:r>
              <a:rPr lang="ru-RU" sz="1800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% 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от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общия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бюджет на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прогрмата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;</a:t>
            </a:r>
          </a:p>
          <a:p>
            <a:pPr marL="466725" indent="-285750" algn="just">
              <a:lnSpc>
                <a:spcPct val="150000"/>
              </a:lnSpc>
              <a:spcBef>
                <a:spcPct val="0"/>
              </a:spcBef>
              <a:buClr>
                <a:srgbClr val="F14124">
                  <a:lumMod val="75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Сертифицирани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средства –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476</a:t>
            </a:r>
            <a:r>
              <a:rPr lang="bg-BG" sz="1800" dirty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21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млн. лева,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което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представлява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19</a:t>
            </a:r>
            <a:r>
              <a:rPr lang="bg-BG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.</a:t>
            </a:r>
            <a:r>
              <a:rPr lang="en-US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08</a:t>
            </a:r>
            <a:r>
              <a:rPr lang="ru-RU" sz="1800" dirty="0" smtClean="0">
                <a:solidFill>
                  <a:srgbClr val="FF0000"/>
                </a:solidFill>
                <a:latin typeface="Trebuchet MS" panose="020B0603020202020204" pitchFamily="34" charset="0"/>
                <a:cs typeface="Tahoma" pitchFamily="34" charset="0"/>
              </a:rPr>
              <a:t> %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от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общия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 бюджет на </a:t>
            </a:r>
            <a:r>
              <a:rPr lang="ru-RU" sz="1800" dirty="0" err="1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прогр</a:t>
            </a:r>
            <a:r>
              <a:rPr lang="bg-BG" sz="1800" dirty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а</a:t>
            </a:r>
            <a:r>
              <a:rPr lang="ru-RU" sz="1800" dirty="0" smtClean="0">
                <a:solidFill>
                  <a:srgbClr val="002060"/>
                </a:solidFill>
                <a:latin typeface="Trebuchet MS" panose="020B0603020202020204" pitchFamily="34" charset="0"/>
                <a:cs typeface="Tahoma" pitchFamily="34" charset="0"/>
              </a:rPr>
              <a:t>мата.</a:t>
            </a:r>
            <a:endParaRPr lang="bg-BG" sz="14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70186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</a:t>
            </a:fld>
            <a:endParaRPr lang="bg-BG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988840"/>
            <a:ext cx="6512511" cy="1143000"/>
          </a:xfrm>
        </p:spPr>
        <p:txBody>
          <a:bodyPr/>
          <a:lstStyle/>
          <a:p>
            <a:pPr marL="45720" indent="0" algn="ctr">
              <a:spcBef>
                <a:spcPct val="20000"/>
              </a:spcBef>
              <a:spcAft>
                <a:spcPts val="300"/>
              </a:spcAft>
              <a:buSzPct val="130000"/>
              <a:buNone/>
            </a:pPr>
            <a:r>
              <a:rPr lang="bg-BG" sz="32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ПРЕДСТОЯЩИ ЗА ОБЯВЯВАНЕ ПРОЦЕДУРИ </a:t>
            </a:r>
          </a:p>
        </p:txBody>
      </p:sp>
    </p:spTree>
    <p:extLst>
      <p:ext uri="{BB962C8B-B14F-4D97-AF65-F5344CB8AC3E}">
        <p14:creationId xmlns:p14="http://schemas.microsoft.com/office/powerpoint/2010/main" val="282530699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67544" y="188640"/>
            <a:ext cx="8208911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2017 по ПО 2 „Предприемачество и капацитет за растеж на МСП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8763" y="1268760"/>
            <a:ext cx="8605838" cy="1296145"/>
            <a:chOff x="258763" y="1340768"/>
            <a:chExt cx="8605838" cy="1296145"/>
          </a:xfrm>
        </p:grpSpPr>
        <p:sp>
          <p:nvSpPr>
            <p:cNvPr id="27" name="Text Box 6"/>
            <p:cNvSpPr txBox="1">
              <a:spLocks noChangeArrowheads="1"/>
            </p:cNvSpPr>
            <p:nvPr/>
          </p:nvSpPr>
          <p:spPr bwMode="auto">
            <a:xfrm>
              <a:off x="258763" y="1863799"/>
              <a:ext cx="8599488" cy="773114"/>
            </a:xfrm>
            <a:prstGeom prst="rect">
              <a:avLst/>
            </a:prstGeom>
            <a:ln>
              <a:headEnd/>
              <a:tailEnd/>
            </a:ln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Създаване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развитие на нови предприятия в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специфични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сфери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,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свързани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с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преодоляването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европейските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регионални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предизвикателства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и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</a:rPr>
                <a:t>секторите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 на НСНМСП</a:t>
              </a: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</a:t>
              </a:r>
              <a:r>
                <a:rPr lang="ru-RU" sz="14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</a:t>
              </a:r>
              <a:r>
                <a:rPr lang="ru-RU" sz="14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34 373 012 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евро </a:t>
              </a:r>
              <a:r>
                <a:rPr lang="en-US" sz="14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67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</a:rPr>
                <a:t>227 768.06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</a:rPr>
                <a:t>.)</a:t>
              </a:r>
            </a:p>
          </p:txBody>
        </p:sp>
        <p:sp>
          <p:nvSpPr>
            <p:cNvPr id="28" name="Rectangle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8763" y="1340768"/>
              <a:ext cx="8605838" cy="52303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2000" b="1" kern="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Насърчаване</a:t>
              </a:r>
              <a:r>
                <a:rPr lang="ru-RU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на </a:t>
              </a:r>
              <a:r>
                <a:rPr lang="ru-RU" sz="2000" b="1" kern="0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предприемачеството</a:t>
              </a: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1" name="AutoShape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0800000">
            <a:off x="2214546" y="2571744"/>
            <a:ext cx="4786312" cy="287337"/>
          </a:xfrm>
          <a:prstGeom prst="triangle">
            <a:avLst>
              <a:gd name="adj" fmla="val 49780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10800000" vert="eaVert" wrap="none" lIns="90488" tIns="44450" rIns="90488" bIns="44450" anchor="ctr"/>
          <a:lstStyle/>
          <a:p>
            <a:pPr eaLnBrk="0" fontAlgn="auto" hangingPunct="0">
              <a:spcAft>
                <a:spcPts val="0"/>
              </a:spcAft>
              <a:defRPr/>
            </a:pPr>
            <a:endParaRPr lang="de-DE" sz="1600" b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3051" y="3552029"/>
            <a:ext cx="4285456" cy="31683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r>
              <a:rPr lang="bg-BG" sz="1400" dirty="0" smtClean="0">
                <a:solidFill>
                  <a:srgbClr val="002060"/>
                </a:solidFill>
                <a:latin typeface="+mn-lt"/>
              </a:rPr>
              <a:t>Допустими кандидати: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Микро, малки и средни предприятия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са търговци по смисъла на ТЗ или Закона за кооперациите с по-малко от две приключили финансови години;</a:t>
            </a:r>
            <a:endParaRPr lang="bg-BG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Допустими дейности:</a:t>
            </a:r>
          </a:p>
          <a:p>
            <a:pPr>
              <a:buBlip>
                <a:blip r:embed="rId8"/>
              </a:buBlip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Дейности за създаване и укрепване на административното тяло на кандидата; </a:t>
            </a:r>
          </a:p>
          <a:p>
            <a:pPr>
              <a:buBlip>
                <a:blip r:embed="rId8"/>
              </a:buBlip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Дейности за реализиране на пазара на предприемачески идеи (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продукти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– стоки или услуги); </a:t>
            </a: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US" sz="1400" b="1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16016" y="3552031"/>
            <a:ext cx="4148585" cy="3168350"/>
          </a:xfrm>
          <a:prstGeom prst="rect">
            <a:avLst/>
          </a:prstGeom>
          <a:noFill/>
          <a:ln w="12700">
            <a:solidFill>
              <a:sysClr val="windowText" lastClr="000000"/>
            </a:solidFill>
            <a:miter lim="800000"/>
            <a:headEnd/>
            <a:tailEnd/>
          </a:ln>
        </p:spPr>
        <p:txBody>
          <a:bodyPr lIns="90488" tIns="91440" rIns="90488" bIns="91440"/>
          <a:lstStyle/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Инвестиционни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</a:t>
            </a:r>
            <a:r>
              <a:rPr lang="ru-RU" sz="1400" kern="0" dirty="0" err="1" smtClean="0">
                <a:solidFill>
                  <a:srgbClr val="002060"/>
                </a:solidFill>
                <a:latin typeface="+mn-lt"/>
                <a:cs typeface="Arial" pitchFamily="34" charset="0"/>
              </a:rPr>
              <a:t>разходи</a:t>
            </a:r>
            <a:r>
              <a:rPr lang="ru-RU" sz="1400" kern="0" dirty="0" smtClean="0">
                <a:solidFill>
                  <a:srgbClr val="002060"/>
                </a:solidFill>
                <a:latin typeface="+mn-lt"/>
                <a:cs typeface="Arial" pitchFamily="34" charset="0"/>
              </a:rPr>
              <a:t> (ДМА и ДНА)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за услуги 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Оперативни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разходи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възнаграждения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, наем на помещения и др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.)</a:t>
            </a: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171450" lvl="1" indent="-1714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endParaRPr lang="ru-RU" sz="900" dirty="0" smtClean="0">
              <a:solidFill>
                <a:srgbClr val="002060"/>
              </a:solidFill>
              <a:latin typeface="+mn-lt"/>
            </a:endParaRP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Минимален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           50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000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  <a:latin typeface="+mn-lt"/>
            </a:endParaRP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Максимален размер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помощта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       391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166 </a:t>
            </a:r>
            <a:r>
              <a:rPr lang="ru-RU" sz="1400" dirty="0" err="1">
                <a:solidFill>
                  <a:srgbClr val="002060"/>
                </a:solidFill>
                <a:latin typeface="+mn-lt"/>
              </a:rPr>
              <a:t>лв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. 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 marL="285750" lvl="1" indent="-285750" defTabSz="912813" eaLnBrk="0" hangingPunct="0">
              <a:lnSpc>
                <a:spcPct val="90000"/>
              </a:lnSpc>
              <a:spcBef>
                <a:spcPct val="20000"/>
              </a:spcBef>
              <a:buBlip>
                <a:blip r:embed="rId8"/>
              </a:buBlip>
              <a:defRPr/>
            </a:pPr>
            <a:r>
              <a:rPr lang="ru-RU" sz="1400" b="1" dirty="0">
                <a:solidFill>
                  <a:srgbClr val="002060"/>
                </a:solidFill>
                <a:latin typeface="+mn-lt"/>
              </a:rPr>
              <a:t>Дата на </a:t>
            </a:r>
            <a:r>
              <a:rPr lang="ru-RU" sz="1400" b="1" dirty="0" err="1">
                <a:solidFill>
                  <a:srgbClr val="002060"/>
                </a:solidFill>
                <a:latin typeface="+mn-lt"/>
              </a:rPr>
              <a:t>обявяване</a:t>
            </a:r>
            <a:r>
              <a:rPr lang="ru-RU" sz="1400" b="1" dirty="0">
                <a:solidFill>
                  <a:srgbClr val="002060"/>
                </a:solidFill>
                <a:latin typeface="+mn-lt"/>
              </a:rPr>
              <a:t>: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декември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+mn-lt"/>
              </a:rPr>
              <a:t>2017 г.</a:t>
            </a: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206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0" lvl="1" defTabSz="912813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 marL="271463" lvl="1" indent="-271463" defTabSz="912813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9"/>
              </a:buBlip>
              <a:defRPr/>
            </a:pPr>
            <a:endParaRPr lang="en-US" sz="14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051" y="2975963"/>
            <a:ext cx="4289028" cy="5760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Допустими кандидати/дейности </a:t>
            </a:r>
            <a:endParaRPr lang="en-US" sz="16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16016" y="2975962"/>
            <a:ext cx="4148585" cy="5760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0488" tIns="91440" rIns="90488" bIns="9144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bg-BG" sz="1600" b="1" kern="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Допустими разходи </a:t>
            </a:r>
            <a:endParaRPr lang="en-US" sz="1600" b="1" kern="0" dirty="0">
              <a:solidFill>
                <a:srgbClr val="00206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716016" y="4653136"/>
            <a:ext cx="4148585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headEnd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3312277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56630" y="6314065"/>
            <a:ext cx="1828800" cy="365125"/>
          </a:xfrm>
        </p:spPr>
        <p:txBody>
          <a:bodyPr/>
          <a:lstStyle/>
          <a:p>
            <a:fld id="{6654DDAA-69BB-4BC9-A64E-D633361939AD}" type="slidenum">
              <a:rPr lang="bg-BG" smtClean="0"/>
              <a:pPr/>
              <a:t>22</a:t>
            </a:fld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>
            <a:off x="264936" y="908720"/>
            <a:ext cx="8605838" cy="5760639"/>
            <a:chOff x="244475" y="849822"/>
            <a:chExt cx="8605838" cy="576063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0825" y="1469634"/>
              <a:ext cx="8599488" cy="10014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Предоставяне на фокусирана подкрепа на българските предприятия за внедряване на иновации и иновативна инфраструктура за подпомагане на процеса на комерсиализация на нови продукти.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55 млн</a:t>
              </a:r>
              <a:r>
                <a:rPr lang="ru-RU" sz="15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107 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570 650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4475" y="849822"/>
              <a:ext cx="8599488" cy="6349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cs typeface="Arial" pitchFamily="34" charset="0"/>
                </a:rPr>
                <a:t>Процедура „</a:t>
              </a:r>
              <a:r>
                <a:rPr lang="ru-RU" sz="2000" b="1" kern="0" dirty="0" err="1">
                  <a:solidFill>
                    <a:schemeClr val="bg1"/>
                  </a:solidFill>
                  <a:cs typeface="Arial" pitchFamily="34" charset="0"/>
                </a:rPr>
                <a:t>Стимулиране</a:t>
              </a:r>
              <a:r>
                <a:rPr lang="ru-RU" sz="2000" b="1" kern="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ru-RU" sz="2000" b="1" kern="0" dirty="0" err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внедряването</a:t>
              </a:r>
              <a:r>
                <a:rPr lang="ru-RU" sz="2000" b="1" kern="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cs typeface="Arial" pitchFamily="34" charset="0"/>
                </a:rPr>
                <a:t> </a:t>
              </a:r>
              <a:r>
                <a:rPr lang="ru-RU" sz="2000" b="1" kern="0" dirty="0">
                  <a:solidFill>
                    <a:schemeClr val="bg1"/>
                  </a:solidFill>
                  <a:cs typeface="Arial" pitchFamily="34" charset="0"/>
                </a:rPr>
                <a:t>на </a:t>
              </a:r>
              <a:r>
                <a:rPr lang="ru-RU" sz="2000" b="1" kern="0" dirty="0" err="1">
                  <a:solidFill>
                    <a:schemeClr val="bg1"/>
                  </a:solidFill>
                  <a:cs typeface="Arial" pitchFamily="34" charset="0"/>
                </a:rPr>
                <a:t>иновации</a:t>
              </a:r>
              <a:r>
                <a:rPr lang="ru-RU" sz="2000" b="1" kern="0" dirty="0">
                  <a:solidFill>
                    <a:schemeClr val="bg1"/>
                  </a:solidFill>
                  <a:cs typeface="Arial" pitchFamily="34" charset="0"/>
                </a:rPr>
                <a:t> в </a:t>
              </a:r>
              <a:r>
                <a:rPr lang="ru-RU" sz="2000" b="1" kern="0" dirty="0" err="1" smtClean="0">
                  <a:solidFill>
                    <a:schemeClr val="bg1"/>
                  </a:solidFill>
                  <a:cs typeface="Arial" pitchFamily="34" charset="0"/>
                </a:rPr>
                <a:t>предприятията</a:t>
              </a:r>
              <a:r>
                <a:rPr lang="bg-BG" sz="2000" b="1" kern="0" dirty="0" smtClean="0">
                  <a:solidFill>
                    <a:schemeClr val="bg1"/>
                  </a:solidFill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226086"/>
              <a:ext cx="4060825" cy="338437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bg-BG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Съществуващи предприятия, които са търговци по смисъла на Търговския закон или Закона за кооперациите или са еквивалентно лице по смисъла на законодателството на държава-членка на ЕИП. 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9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ДМА,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необходими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иновацията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ДНА,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необходими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иновацията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Консултантски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помощни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услуги в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подкрепа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иновациите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Дейности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инвестиционна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подкрепа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тематично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фокусирани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лаборатории.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60601" y="3226086"/>
              <a:ext cx="4062413" cy="3384375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Инвестиционни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(ДМА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ДНА);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услуги;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СМР.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u="sng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u="sng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В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зависимост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от 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категорията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 на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предприятието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- кандидат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: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микро и малки предприятия: 500 000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средни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предприятия: 750 000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-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големи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предприятия: 1 000 000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.</a:t>
              </a:r>
              <a:endParaRPr lang="ru-RU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80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обявяване: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декември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2018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г.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44475" y="2787237"/>
              <a:ext cx="4075113" cy="43884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68850" y="2775255"/>
              <a:ext cx="4075113" cy="45083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разходи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57413" y="2471071"/>
              <a:ext cx="4786312" cy="287337"/>
            </a:xfrm>
            <a:prstGeom prst="triangle">
              <a:avLst>
                <a:gd name="adj" fmla="val 49534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214282" y="188640"/>
            <a:ext cx="8462173" cy="57606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ПО 1 „Технологично развитие и иновации“</a:t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400" b="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81062" y="4437112"/>
            <a:ext cx="4062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4943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4DDAA-69BB-4BC9-A64E-D633361939AD}" type="slidenum">
              <a:rPr lang="bg-BG" smtClean="0"/>
              <a:pPr/>
              <a:t>23</a:t>
            </a:fld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>
            <a:off x="285720" y="928670"/>
            <a:ext cx="8605839" cy="5689201"/>
            <a:chOff x="244475" y="921260"/>
            <a:chExt cx="8605839" cy="5689201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4475" y="1564202"/>
              <a:ext cx="8599488" cy="82034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6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цел: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 err="1" smtClean="0">
                  <a:solidFill>
                    <a:srgbClr val="002060"/>
                  </a:solidFill>
                  <a:latin typeface="+mn-lt"/>
                </a:rPr>
                <a:t>Предоставяне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на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за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създаване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и развитие на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иновационни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600" kern="0" dirty="0" err="1">
                  <a:solidFill>
                    <a:srgbClr val="002060"/>
                  </a:solidFill>
                  <a:latin typeface="+mn-lt"/>
                </a:rPr>
                <a:t>клъстери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 в </a:t>
              </a:r>
              <a:r>
                <a:rPr lang="ru-RU" sz="1600" kern="0" dirty="0" err="1" smtClean="0">
                  <a:solidFill>
                    <a:srgbClr val="002060"/>
                  </a:solidFill>
                  <a:latin typeface="+mn-lt"/>
                </a:rPr>
                <a:t>България</a:t>
              </a:r>
              <a:r>
                <a:rPr lang="bg-BG" sz="1600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endParaRPr lang="ru-RU" sz="1600" kern="0" dirty="0" smtClean="0">
                <a:solidFill>
                  <a:srgbClr val="002060"/>
                </a:solidFill>
                <a:latin typeface="+mn-lt"/>
              </a:endParaRP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6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6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600" kern="0" dirty="0">
                  <a:solidFill>
                    <a:srgbClr val="002060"/>
                  </a:solidFill>
                  <a:latin typeface="+mn-lt"/>
                </a:rPr>
                <a:t>15.3  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млн</a:t>
              </a:r>
              <a:r>
                <a:rPr lang="ru-RU" sz="16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6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6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600" kern="0" dirty="0">
                  <a:solidFill>
                    <a:srgbClr val="002060"/>
                  </a:solidFill>
                  <a:latin typeface="+mn-lt"/>
                </a:rPr>
                <a:t> 29 924 199 </a:t>
              </a:r>
              <a:r>
                <a:rPr lang="bg-BG" sz="16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6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6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6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44475" y="921260"/>
              <a:ext cx="8599488" cy="6349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bg-BG" sz="2000" b="1" dirty="0">
                  <a:solidFill>
                    <a:schemeClr val="bg1"/>
                  </a:solidFill>
                </a:rPr>
                <a:t>Развитие на иновационни </a:t>
              </a:r>
              <a:r>
                <a:rPr lang="bg-BG" sz="2000" b="1" dirty="0" smtClean="0">
                  <a:solidFill>
                    <a:schemeClr val="bg1"/>
                  </a:solidFill>
                </a:rPr>
                <a:t>клъстери</a:t>
              </a:r>
              <a:r>
                <a:rPr lang="bg-BG" sz="2000" b="1" kern="0" dirty="0" smtClean="0">
                  <a:solidFill>
                    <a:schemeClr val="bg1"/>
                  </a:solidFill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370102"/>
              <a:ext cx="4271168" cy="324035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Иновационни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клъстери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обединения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- юридически лица или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обединения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не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представляват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юридически лица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8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подобряване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сътрудничеството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, обмена на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информация в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бизнеса и трансфера на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технологии;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маркетинг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клъстера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с цел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увеличаване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участието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нови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предприятия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или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организации;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Дейност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по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организиране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програми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за обучение,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семинари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и конференции в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подкрепа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на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обмена на знания и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работата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в мрежа, и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транснационално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сътрудничество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1400" dirty="0" smtClean="0">
                <a:solidFill>
                  <a:srgbClr val="00206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642245" y="3370103"/>
              <a:ext cx="4180769" cy="3240358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персонал;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Административни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включително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режийни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).</a:t>
              </a: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помощта: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200 000 лв.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помощта: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500 000 лв.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обявяване: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септември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2018 г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8763" y="2794037"/>
              <a:ext cx="4285456" cy="57606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642246" y="2794035"/>
              <a:ext cx="4208068" cy="5760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73301" y="2421458"/>
              <a:ext cx="4786312" cy="28733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466574" y="116632"/>
            <a:ext cx="8208911" cy="7920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ПО 1 „Технологично развитие и иновации“</a:t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1600" kern="0" dirty="0">
              <a:solidFill>
                <a:schemeClr val="accent5">
                  <a:lumMod val="75000"/>
                </a:schemeClr>
              </a:solidFill>
              <a:ea typeface="+mn-ea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644007" y="4725144"/>
            <a:ext cx="4180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34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48396" y="6165304"/>
            <a:ext cx="1828800" cy="365125"/>
          </a:xfrm>
        </p:spPr>
        <p:txBody>
          <a:bodyPr/>
          <a:lstStyle/>
          <a:p>
            <a:fld id="{6654DDAA-69BB-4BC9-A64E-D633361939AD}" type="slidenum">
              <a:rPr lang="bg-BG" smtClean="0"/>
              <a:pPr/>
              <a:t>24</a:t>
            </a:fld>
            <a:endParaRPr lang="bg-BG" dirty="0"/>
          </a:p>
        </p:txBody>
      </p:sp>
      <p:grpSp>
        <p:nvGrpSpPr>
          <p:cNvPr id="5" name="Group 4"/>
          <p:cNvGrpSpPr/>
          <p:nvPr/>
        </p:nvGrpSpPr>
        <p:grpSpPr>
          <a:xfrm>
            <a:off x="263052" y="836712"/>
            <a:ext cx="8599488" cy="5854560"/>
            <a:chOff x="250825" y="639269"/>
            <a:chExt cx="8599488" cy="5854560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50825" y="1469634"/>
              <a:ext cx="8599488" cy="1001436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 marL="342900" indent="-3429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45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indent="0" algn="just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Основна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цел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 </a:t>
              </a:r>
              <a:r>
                <a:rPr lang="ru-RU" sz="1500" kern="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Подобряване</a:t>
              </a:r>
              <a:r>
                <a:rPr lang="ru-RU" sz="1500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на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производствените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процеси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,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повишаване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на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производствения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капацитет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и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капацитета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за управление с цел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засилване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на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експортния</a:t>
              </a:r>
              <a:r>
                <a:rPr lang="ru-RU" sz="1500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потенциал на </a:t>
              </a:r>
              <a:r>
                <a:rPr lang="ru-RU" sz="1500" kern="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предприятията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</a:t>
              </a:r>
            </a:p>
            <a:p>
              <a:pPr marL="0" indent="0" eaLnBrk="1" fontAlgn="auto" hangingPunct="1">
                <a:spcBef>
                  <a:spcPct val="35000"/>
                </a:spcBef>
                <a:spcAft>
                  <a:spcPts val="0"/>
                </a:spcAft>
                <a:buClr>
                  <a:srgbClr val="1F497D"/>
                </a:buClr>
                <a:buSzPct val="110000"/>
                <a:defRPr/>
              </a:pPr>
              <a:r>
                <a:rPr lang="ru-RU" sz="1500" b="1" kern="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Бюджет: </a:t>
              </a:r>
              <a:r>
                <a:rPr lang="ru-RU" sz="1500" b="1" kern="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77 млн</a:t>
              </a:r>
              <a:r>
                <a:rPr lang="ru-RU" sz="1500" b="1" kern="0" dirty="0" smtClean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ru-RU" sz="1500" kern="0" dirty="0" smtClean="0">
                  <a:solidFill>
                    <a:srgbClr val="002060"/>
                  </a:solidFill>
                  <a:latin typeface="+mn-lt"/>
                </a:rPr>
                <a:t> евро 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(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150 598 910 </a:t>
              </a:r>
              <a:r>
                <a:rPr lang="bg-BG" sz="1500" kern="0" dirty="0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bg-BG" sz="1500" kern="0" dirty="0">
                  <a:solidFill>
                    <a:srgbClr val="002060"/>
                  </a:solidFill>
                  <a:latin typeface="+mn-lt"/>
                </a:rPr>
                <a:t>.</a:t>
              </a:r>
              <a:r>
                <a:rPr lang="en-US" sz="1500" kern="0" dirty="0" smtClean="0">
                  <a:solidFill>
                    <a:srgbClr val="002060"/>
                  </a:solidFill>
                  <a:latin typeface="+mn-lt"/>
                </a:rPr>
                <a:t>)</a:t>
              </a:r>
              <a:endParaRPr lang="ru-RU" sz="1500" kern="0" dirty="0" smtClean="0">
                <a:solidFill>
                  <a:srgbClr val="002060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250825" y="639269"/>
              <a:ext cx="8599487" cy="830366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2000" b="1" kern="0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Процедура „</a:t>
              </a:r>
              <a:r>
                <a:rPr lang="ru-RU" sz="2000" b="1" dirty="0" err="1">
                  <a:solidFill>
                    <a:schemeClr val="bg1"/>
                  </a:solidFill>
                </a:rPr>
                <a:t>Подобряване</a:t>
              </a:r>
              <a:r>
                <a:rPr lang="ru-RU" sz="2000" b="1" dirty="0">
                  <a:solidFill>
                    <a:schemeClr val="bg1"/>
                  </a:solidFill>
                </a:rPr>
                <a:t> на </a:t>
              </a:r>
              <a:r>
                <a:rPr lang="ru-RU" sz="2000" b="1" dirty="0" err="1">
                  <a:solidFill>
                    <a:schemeClr val="bg1"/>
                  </a:solidFill>
                </a:rPr>
                <a:t>производствения</a:t>
              </a:r>
              <a:r>
                <a:rPr lang="ru-RU" sz="2000" b="1" dirty="0">
                  <a:solidFill>
                    <a:schemeClr val="bg1"/>
                  </a:solidFill>
                </a:rPr>
                <a:t> </a:t>
              </a:r>
              <a:r>
                <a:rPr lang="ru-RU" sz="2000" b="1" dirty="0" err="1">
                  <a:solidFill>
                    <a:schemeClr val="bg1"/>
                  </a:solidFill>
                </a:rPr>
                <a:t>капацитет</a:t>
              </a:r>
              <a:r>
                <a:rPr lang="ru-RU" sz="2000" b="1" dirty="0">
                  <a:solidFill>
                    <a:schemeClr val="bg1"/>
                  </a:solidFill>
                </a:rPr>
                <a:t> и развитие на </a:t>
              </a:r>
              <a:r>
                <a:rPr lang="ru-RU" sz="2000" b="1" dirty="0" err="1">
                  <a:solidFill>
                    <a:schemeClr val="bg1"/>
                  </a:solidFill>
                </a:rPr>
                <a:t>специализирани</a:t>
              </a:r>
              <a:r>
                <a:rPr lang="ru-RU" sz="2000" b="1" dirty="0">
                  <a:solidFill>
                    <a:schemeClr val="bg1"/>
                  </a:solidFill>
                </a:rPr>
                <a:t> услуги за МСП и </a:t>
              </a:r>
              <a:r>
                <a:rPr lang="ru-RU" sz="2000" b="1" dirty="0" smtClean="0">
                  <a:solidFill>
                    <a:schemeClr val="bg1"/>
                  </a:solidFill>
                </a:rPr>
                <a:t>ИКТ</a:t>
              </a:r>
              <a:r>
                <a:rPr lang="bg-BG" sz="2000" b="1" kern="0" dirty="0" smtClean="0">
                  <a:solidFill>
                    <a:schemeClr val="bg1"/>
                  </a:solidFill>
                  <a:cs typeface="Arial" pitchFamily="34" charset="0"/>
                </a:rPr>
                <a:t>“  </a:t>
              </a:r>
              <a:endParaRPr lang="en-US" sz="2000" b="1" kern="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73051" y="3370102"/>
              <a:ext cx="4060825" cy="312372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кандидати: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Съществуващи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МСП, 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които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търговци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по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смисъла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Търговския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закон или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Закона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за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кооперациите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или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са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еквивалентно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лице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по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смисъла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законодателството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err="1" smtClean="0">
                  <a:solidFill>
                    <a:srgbClr val="002060"/>
                  </a:solidFill>
                  <a:latin typeface="+mn-lt"/>
                  <a:cs typeface="Arial" charset="0"/>
                </a:rPr>
                <a:t>държава-членка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 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на </a:t>
              </a:r>
              <a:r>
                <a:rPr lang="ru-RU" sz="1400" kern="0" dirty="0" smtClean="0">
                  <a:solidFill>
                    <a:srgbClr val="002060"/>
                  </a:solidFill>
                  <a:latin typeface="+mn-lt"/>
                  <a:cs typeface="Arial" charset="0"/>
                </a:rPr>
                <a:t>ЕИП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bg-BG" sz="800" b="1" dirty="0" smtClean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bg-BG" sz="1400" b="1" dirty="0" smtClean="0">
                  <a:solidFill>
                    <a:srgbClr val="002060"/>
                  </a:solidFill>
                  <a:latin typeface="+mn-lt"/>
                </a:rPr>
                <a:t>Допустими дейности</a:t>
              </a:r>
              <a:r>
                <a:rPr lang="bg-BG" sz="1400" dirty="0" smtClean="0">
                  <a:solidFill>
                    <a:srgbClr val="002060"/>
                  </a:solidFill>
                  <a:latin typeface="+mn-lt"/>
                </a:rPr>
                <a:t>: 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ДМА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Придобиване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ДНА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Разработване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,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внедряване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сертифициране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системи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за управление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качеството</a:t>
              </a:r>
              <a:endParaRPr lang="ru-RU" sz="1400" kern="0" dirty="0">
                <a:solidFill>
                  <a:srgbClr val="002060"/>
                </a:solidFill>
                <a:latin typeface="+mn-lt"/>
                <a:cs typeface="Arial" charset="0"/>
              </a:endParaRP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Разработване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въвеждане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базирани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на ИКТ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системи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и приложения за управление на бизнеса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0000"/>
                </a:solidFill>
                <a:latin typeface="+mn-lt"/>
              </a:endParaRP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b="1" kern="0" dirty="0">
                <a:solidFill>
                  <a:srgbClr val="00000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760601" y="3370103"/>
              <a:ext cx="4062413" cy="3123726"/>
            </a:xfrm>
            <a:prstGeom prst="rect">
              <a:avLst/>
            </a:prstGeom>
            <a:noFill/>
            <a:ln w="1270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lIns="90488" tIns="91440" rIns="90488" bIns="91440"/>
            <a:lstStyle/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Инвестиционни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 (ДМА и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ДНА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)</a:t>
              </a:r>
            </a:p>
            <a:p>
              <a:pPr marL="285750" lvl="1" indent="-285750" defTabSz="912813" eaLnBrk="0" hangingPunct="0">
                <a:lnSpc>
                  <a:spcPct val="90000"/>
                </a:lnSpc>
                <a:spcBef>
                  <a:spcPct val="20000"/>
                </a:spcBef>
                <a:buBlip>
                  <a:blip r:embed="rId8"/>
                </a:buBlip>
                <a:defRPr/>
              </a:pP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Разходи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за услуги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Минимален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100 000 </a:t>
              </a:r>
              <a:r>
                <a:rPr lang="ru-RU" sz="1400" dirty="0" err="1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Максимален размер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помощта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 </a:t>
              </a:r>
              <a:r>
                <a:rPr lang="ru-RU" sz="1400" dirty="0">
                  <a:solidFill>
                    <a:srgbClr val="002060"/>
                  </a:solidFill>
                  <a:latin typeface="+mn-lt"/>
                </a:rPr>
                <a:t>1 000 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000 </a:t>
              </a:r>
              <a:r>
                <a:rPr lang="ru-RU" sz="1400" dirty="0" err="1" smtClean="0">
                  <a:solidFill>
                    <a:srgbClr val="002060"/>
                  </a:solidFill>
                  <a:latin typeface="+mn-lt"/>
                </a:rPr>
                <a:t>лв</a:t>
              </a:r>
              <a:r>
                <a:rPr lang="ru-RU" sz="1400" dirty="0" smtClean="0">
                  <a:solidFill>
                    <a:srgbClr val="002060"/>
                  </a:solidFill>
                  <a:latin typeface="+mn-lt"/>
                </a:rPr>
                <a:t>.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ru-RU" sz="1400" dirty="0">
                <a:solidFill>
                  <a:srgbClr val="002060"/>
                </a:solidFill>
                <a:latin typeface="+mn-lt"/>
              </a:endParaRPr>
            </a:p>
            <a:p>
              <a:pPr marL="0" lvl="1" defTabSz="912813" eaLnBrk="0" hangingPunct="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Дата на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+mn-lt"/>
                </a:rPr>
                <a:t>обявяване</a:t>
              </a:r>
              <a:r>
                <a:rPr lang="ru-RU" sz="1400" b="1" dirty="0" smtClean="0">
                  <a:solidFill>
                    <a:srgbClr val="002060"/>
                  </a:solidFill>
                  <a:latin typeface="+mn-lt"/>
                </a:rPr>
                <a:t>:  </a:t>
              </a:r>
              <a:r>
                <a:rPr lang="ru-RU" sz="1400" kern="0" dirty="0" err="1">
                  <a:solidFill>
                    <a:srgbClr val="002060"/>
                  </a:solidFill>
                  <a:latin typeface="+mn-lt"/>
                  <a:cs typeface="Arial" charset="0"/>
                </a:rPr>
                <a:t>Април</a:t>
              </a:r>
              <a:r>
                <a:rPr lang="ru-RU" sz="1400" kern="0" dirty="0">
                  <a:solidFill>
                    <a:srgbClr val="002060"/>
                  </a:solidFill>
                  <a:latin typeface="+mn-lt"/>
                  <a:cs typeface="Arial" charset="0"/>
                </a:rPr>
                <a:t>  2018 г.  </a:t>
              </a:r>
            </a:p>
            <a:p>
              <a:pPr marL="271463" lvl="1" indent="-271463" defTabSz="912813" eaLnBrk="0" hangingPunct="0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9"/>
                </a:buBlip>
                <a:defRPr/>
              </a:pPr>
              <a:endParaRPr lang="en-US" sz="1400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58763" y="2794037"/>
              <a:ext cx="4075113" cy="57606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кандидати/дейности</a:t>
              </a:r>
              <a:r>
                <a:rPr lang="bg-BG" sz="1600" b="1" kern="0" dirty="0" smtClean="0">
                  <a:solidFill>
                    <a:srgbClr val="002060"/>
                  </a:solidFill>
                  <a:latin typeface="+mn-lt"/>
                  <a:cs typeface="Arial" pitchFamily="34" charset="0"/>
                </a:rPr>
                <a:t> </a:t>
              </a:r>
              <a:endParaRPr lang="en-US" sz="1600" b="1" kern="0" dirty="0">
                <a:solidFill>
                  <a:srgbClr val="002060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60601" y="2794035"/>
              <a:ext cx="4062414" cy="57606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90488" tIns="91440" rIns="90488" bIns="91440" anchor="ctr"/>
            <a:lstStyle/>
            <a:p>
              <a:pPr algn="ctr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g-BG" sz="1600" b="1" kern="0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Допустими разходи </a:t>
              </a:r>
              <a:endParaRPr lang="en-US" sz="1600" b="1" kern="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10800000">
              <a:off x="2157413" y="2471071"/>
              <a:ext cx="4786312" cy="287337"/>
            </a:xfrm>
            <a:prstGeom prst="triangle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ot="10800000" vert="eaVert" wrap="none" lIns="90488" tIns="44450" rIns="90488" bIns="44450" anchor="ctr"/>
            <a:lstStyle/>
            <a:p>
              <a:pPr eaLnBrk="0" fontAlgn="auto" hangingPunct="0">
                <a:spcAft>
                  <a:spcPts val="0"/>
                </a:spcAft>
                <a:defRPr/>
              </a:pPr>
              <a:endParaRPr lang="de-DE" sz="1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8208911" cy="6480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 ПО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 „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Предприемачество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капацитет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растеж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МСП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72828" y="4293096"/>
            <a:ext cx="4062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6124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908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2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</a:t>
            </a:r>
            <a:r>
              <a:rPr lang="ru-RU" sz="22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2017 </a:t>
            </a:r>
            <a:r>
              <a:rPr lang="bg-BG" sz="22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bg-BG" sz="22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– директно предоставяне</a:t>
            </a:r>
            <a:r>
              <a:rPr lang="ru-RU" sz="220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22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423563"/>
              </p:ext>
            </p:extLst>
          </p:nvPr>
        </p:nvGraphicFramePr>
        <p:xfrm>
          <a:off x="14003" y="1199740"/>
          <a:ext cx="9143999" cy="585212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523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72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71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2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988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 и дейности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 обявяване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97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„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за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растеж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МСП чрез пилотно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прилагане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</a:t>
                      </a:r>
                      <a:r>
                        <a:rPr kumimoji="0" lang="bg-BG" sz="1500" b="1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ваучерни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схеми</a:t>
                      </a:r>
                      <a:r>
                        <a:rPr kumimoji="0" lang="ru-RU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от ИАНМСП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“</a:t>
                      </a:r>
                      <a:endParaRPr kumimoji="0" lang="bg-BG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7 млн. евро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кандидати</a:t>
                      </a: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ИАНМСП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предоставяне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ваучери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емитиране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ценни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книжа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капиталовите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пазари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ваучери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ИКТ услуги.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Декември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16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„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Техническа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помощ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завършване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подготвителните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необходими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стартиране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строителството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междусистемна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газова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връзка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България-Сърбия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g-BG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/>
                          <a:ea typeface="+mn-ea"/>
                          <a:cs typeface="Arial" pitchFamily="34" charset="0"/>
                        </a:rPr>
                        <a:t>6 млн. евро</a:t>
                      </a:r>
                      <a:endParaRPr kumimoji="0" lang="en-US" sz="15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5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кандидати</a:t>
                      </a:r>
                      <a:r>
                        <a:rPr kumimoji="0" lang="ru-RU" sz="15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Министерство на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енергетиката</a:t>
                      </a:r>
                      <a:endParaRPr kumimoji="0" lang="ru-RU" sz="15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5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: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с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изготвяне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проучвания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и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анализи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, вкл. анализ „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разходи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-ползи“.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за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разработване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модел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за управление и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поддържане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газовата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инфраструктура;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с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придобиване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ограничени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вещни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права,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сервитути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, право на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преминаване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и  др. права,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изискващи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се за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изпълнение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на проекта.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ru-RU" sz="1500" b="0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5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с организация и управление на проекта.</a:t>
                      </a:r>
                      <a:endParaRPr kumimoji="0" lang="en-US" sz="15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/>
                          <a:ea typeface="+mn-ea"/>
                          <a:cs typeface="Arial" pitchFamily="34" charset="0"/>
                        </a:rPr>
                        <a:t>Декември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/>
                          <a:ea typeface="+mn-ea"/>
                          <a:cs typeface="Arial" pitchFamily="34" charset="0"/>
                        </a:rPr>
                        <a:t>2017 г.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00696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627784" y="6381328"/>
            <a:ext cx="4147806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1266" name="Title 3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967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  <a:defRPr/>
            </a:pP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 </a:t>
            </a: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2018  </a:t>
            </a:r>
            <a:r>
              <a:rPr lang="bg-BG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– директно предоставяне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849078"/>
              </p:ext>
            </p:extLst>
          </p:nvPr>
        </p:nvGraphicFramePr>
        <p:xfrm>
          <a:off x="0" y="1052736"/>
          <a:ext cx="9143999" cy="580526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4366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76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943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52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5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Наименование на процедурата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Бюджет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кандидати, дейности и разходи 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Дата на обявяване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A2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87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Надграждане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развитие на научно-технологичен парк „София Тех Парк“</a:t>
                      </a: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20 258 850,72 евро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кандидати</a:t>
                      </a: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София Тех Парк 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</a:t>
                      </a: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интегрирана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инвестиционна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консултантска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подкрепа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развитието,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институционално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доизграждане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функциониране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 вече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изградения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научно-технологичен парк.</a:t>
                      </a: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Franklin Gothic Book"/>
                          <a:ea typeface="+mn-ea"/>
                          <a:cs typeface="Arial" pitchFamily="34" charset="0"/>
                        </a:rPr>
                        <a:t>С</a:t>
                      </a:r>
                      <a:r>
                        <a:rPr kumimoji="0" lang="bg-BG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ептември 2018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1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„Изграждане на междусистемна газова връзка Гърция –България“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39 млн. евро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кандидати</a:t>
                      </a:r>
                      <a:r>
                        <a:rPr kumimoji="0" lang="bg-BG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„Ай Си Джи Би“ АД </a:t>
                      </a:r>
                      <a:endParaRPr kumimoji="0" lang="bg-BG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Допустими дейности: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,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свързани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работно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проектиране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надзор;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Дейности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за  доставка на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материали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и 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оборудване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-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Строително-монтажни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ru-RU" sz="15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работи</a:t>
                      </a:r>
                      <a:r>
                        <a:rPr kumimoji="0" lang="ru-RU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.</a:t>
                      </a:r>
                      <a:endParaRPr kumimoji="0" lang="en-US" sz="15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Юни </a:t>
                      </a:r>
                      <a:r>
                        <a:rPr kumimoji="0" lang="bg-BG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2018 г.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1949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142072" y="2060848"/>
            <a:ext cx="7390368" cy="201622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endParaRPr lang="bg-BG" sz="4000" dirty="0" smtClean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</a:endParaRPr>
          </a:p>
          <a:p>
            <a:pPr marL="182880" indent="0" fontAlgn="auto">
              <a:spcAft>
                <a:spcPts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None/>
            </a:pPr>
            <a:r>
              <a:rPr lang="bg-BG" sz="4000" dirty="0" smtClean="0">
                <a:solidFill>
                  <a:srgbClr val="002060"/>
                </a:solidFill>
              </a:rPr>
              <a:t>Благодаря за вниманието</a:t>
            </a:r>
            <a:endParaRPr lang="bg-BG" sz="4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8867" y="1598613"/>
            <a:ext cx="4181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algn="ctr" fontAlgn="auto">
              <a:spcAft>
                <a:spcPts val="0"/>
              </a:spcAft>
              <a:buClr>
                <a:srgbClr val="F14124">
                  <a:lumMod val="75000"/>
                </a:srgbClr>
              </a:buClr>
            </a:pPr>
            <a:r>
              <a:rPr lang="en-US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hlinkClick r:id="rId2"/>
              </a:rPr>
              <a:t>www.opic.bg</a:t>
            </a:r>
            <a:r>
              <a:rPr lang="bg-BG" sz="4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25692" y="4725144"/>
            <a:ext cx="8075413" cy="1972851"/>
            <a:chOff x="773899" y="18005"/>
            <a:chExt cx="8075413" cy="1972851"/>
          </a:xfrm>
        </p:grpSpPr>
        <p:grpSp>
          <p:nvGrpSpPr>
            <p:cNvPr id="12" name="Group 11"/>
            <p:cNvGrpSpPr/>
            <p:nvPr/>
          </p:nvGrpSpPr>
          <p:grpSpPr>
            <a:xfrm>
              <a:off x="773899" y="195811"/>
              <a:ext cx="4893029" cy="1502945"/>
              <a:chOff x="773899" y="195811"/>
              <a:chExt cx="4893029" cy="1502945"/>
            </a:xfrm>
          </p:grpSpPr>
          <p:pic>
            <p:nvPicPr>
              <p:cNvPr id="15" name="Picture 14" descr="OPIC1BG_COLOR_DOWN.fw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768968" y="316217"/>
                <a:ext cx="1897960" cy="1376425"/>
              </a:xfrm>
              <a:prstGeom prst="rect">
                <a:avLst/>
              </a:prstGeom>
            </p:spPr>
          </p:pic>
          <p:pic>
            <p:nvPicPr>
              <p:cNvPr id="16" name="Picture 15" descr="Description: textEU+LOGO.fw.png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24"/>
              <a:stretch>
                <a:fillRect/>
              </a:stretch>
            </p:blipFill>
            <p:spPr bwMode="auto">
              <a:xfrm>
                <a:off x="773899" y="195811"/>
                <a:ext cx="1512168" cy="150294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" name="Picture 5" descr="C:\Users\mdragomirova\Desktop\Logos\SMEI\ОП Инициатива за малки и средни предприятия\BG-text\Logo-SMEI-center-no-ba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3000" contrast="8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8005"/>
              <a:ext cx="2189080" cy="1972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07761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Сключени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договори на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територията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ЮЗР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процедури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по ОПИК 2014-2020 г. </a:t>
            </a:r>
            <a:r>
              <a:rPr lang="ru-RU" sz="2400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към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30.11.2017 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 </a:t>
            </a: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72735676"/>
              </p:ext>
            </p:extLst>
          </p:nvPr>
        </p:nvGraphicFramePr>
        <p:xfrm>
          <a:off x="214282" y="1285859"/>
          <a:ext cx="8715435" cy="5286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44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0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20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18089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u="none" strike="noStrike" dirty="0">
                          <a:effectLst/>
                        </a:rPr>
                        <a:t>Процедура</a:t>
                      </a:r>
                      <a:endParaRPr lang="bg-BG" sz="16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u="none" strike="noStrike" dirty="0">
                          <a:effectLst/>
                        </a:rPr>
                        <a:t>Брой </a:t>
                      </a:r>
                      <a:r>
                        <a:rPr lang="bg-BG" sz="1600" u="none" strike="noStrike" dirty="0" smtClean="0">
                          <a:effectLst/>
                        </a:rPr>
                        <a:t>договори за БФП</a:t>
                      </a:r>
                      <a:endParaRPr lang="bg-BG" sz="16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u="none" strike="noStrike" dirty="0">
                          <a:effectLst/>
                        </a:rPr>
                        <a:t>Договорена </a:t>
                      </a:r>
                      <a:r>
                        <a:rPr lang="bg-BG" sz="1600" u="none" strike="noStrike" dirty="0" smtClean="0">
                          <a:effectLst/>
                        </a:rPr>
                        <a:t>БФП</a:t>
                      </a:r>
                      <a:endParaRPr lang="bg-BG" sz="1600" b="1" i="0" u="none" strike="noStrike" dirty="0">
                        <a:solidFill>
                          <a:srgbClr val="FFFFFF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0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BG16RFOP002-1.001 „ПОДКРЕПА ЗА ВНЕДРЯВАНЕ НА ИНОВАЦИИ В ПРЕДПРИЯТИЯТА“ </a:t>
                      </a: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28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14 715 318.85 лв.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BG16RFOP002-1.002 „ ПОДКРЕПА ЗА РАЗРАБОТВАНЕ НА ИНОВАЦИИ В СТАРТИРАЩИ ПРЕДПРИЯТИЯ“</a:t>
                      </a: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27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10 002 083.99 лв.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7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BG16RFOP002-2.001 „ПОДОБРЯВАНЕ НА ПРОИЗВОДСТВЕНИЯ КАПАЦИТЕТ В МСП“</a:t>
                      </a: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99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47 911 130.29</a:t>
                      </a:r>
                      <a:r>
                        <a:rPr lang="bg-BG" sz="16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 лв.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78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BG16RFOP002-2.002 „РАЗВИТИЕ НА УПРАВЛЕНСКИЯ КАПАЦИТЕТ И РАСТЕЖ НА МСП“</a:t>
                      </a: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113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28 282 149.96 лв.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BG16RFOP002-3.001 „ЕНЕРГИЙНА ЕФЕКТИВНОСТ ЗА МАЛКИТЕ И СРЕДНИ ПРЕДПРИЯТИЯ“</a:t>
                      </a:r>
                      <a:endParaRPr lang="bg-BG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6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66</a:t>
                      </a:r>
                      <a:endParaRPr lang="bg-BG" sz="16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6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35 243 853.72 лв.</a:t>
                      </a:r>
                    </a:p>
                  </a:txBody>
                  <a:tcPr marL="6115" marR="6115" marT="6115" marB="0" anchor="ctr"/>
                </a:tc>
              </a:tr>
              <a:tr h="4632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BG16RFOP002-2.009 „</a:t>
                      </a:r>
                      <a:r>
                        <a:rPr lang="ru-RU" sz="1200" b="1" u="none" strike="noStrik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НА КЛЪСТЕРИ В БЪЛГАРИЯ</a:t>
                      </a:r>
                      <a:r>
                        <a:rPr lang="ru-RU" sz="12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endParaRPr lang="bg-BG" sz="12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6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</a:t>
                      </a:r>
                      <a:endParaRPr lang="bg-BG" sz="1600" b="0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600" b="0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7 921 653.49 лв.</a:t>
                      </a:r>
                    </a:p>
                  </a:txBody>
                  <a:tcPr marL="6115" marR="6115" marT="6115" marB="0" anchor="ctr"/>
                </a:tc>
              </a:tr>
              <a:tr h="431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Общо сключени договори:</a:t>
                      </a:r>
                      <a:endParaRPr lang="bg-BG" sz="1200" b="1" i="0" u="none" strike="noStrike" dirty="0">
                        <a:solidFill>
                          <a:srgbClr val="FF0000"/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349</a:t>
                      </a:r>
                      <a:endParaRPr lang="bg-BG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bg-BG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144 076 190.30 лв.</a:t>
                      </a:r>
                    </a:p>
                  </a:txBody>
                  <a:tcPr marL="6115" marR="6115" marT="611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9847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200" b="1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Общо приключени договори:</a:t>
                      </a:r>
                      <a:endParaRPr lang="bg-BG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rebuchet M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82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15" marR="6115" marT="611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39 251 104.05 </a:t>
                      </a:r>
                      <a:r>
                        <a:rPr lang="ru-RU" sz="1600" b="1" i="0" u="none" strike="noStrike" kern="120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лв</a:t>
                      </a:r>
                      <a:r>
                        <a:rPr lang="ru-RU" sz="1600" b="1" i="0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115" marR="6115" marT="611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73427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54DDAA-69BB-4BC9-A64E-D633361939AD}" type="slidenum">
              <a:rPr kumimoji="0" lang="bg-BG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bg-BG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1368152"/>
          </a:xfrm>
        </p:spPr>
        <p:txBody>
          <a:bodyPr anchor="ctr"/>
          <a:lstStyle/>
          <a:p>
            <a:pPr marL="0" indent="0" algn="ctr">
              <a:buNone/>
              <a:defRPr/>
            </a:pPr>
            <a:r>
              <a:rPr lang="bg-BG" sz="23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Сключени договори по процедури за директно предоставяне на безвъзмездна финансова помощ на територията на ЮЗР по ОПИК 2014-2020 г. към 30</a:t>
            </a:r>
            <a:r>
              <a:rPr lang="ru-RU" sz="23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.11.2017 </a:t>
            </a:r>
            <a:r>
              <a:rPr lang="ru-RU" sz="2300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г.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53982"/>
              </p:ext>
            </p:extLst>
          </p:nvPr>
        </p:nvGraphicFramePr>
        <p:xfrm>
          <a:off x="0" y="1460678"/>
          <a:ext cx="9144000" cy="5345681"/>
        </p:xfrm>
        <a:graphic>
          <a:graphicData uri="http://schemas.openxmlformats.org/drawingml/2006/table">
            <a:tbl>
              <a:tblPr/>
              <a:tblGrid>
                <a:gridCol w="5214942">
                  <a:extLst>
                    <a:ext uri="{9D8B030D-6E8A-4147-A177-3AD203B41FA5}">
                      <a16:colId xmlns="" xmlns:a16="http://schemas.microsoft.com/office/drawing/2014/main" val="3734845830"/>
                    </a:ext>
                  </a:extLst>
                </a:gridCol>
                <a:gridCol w="1785950">
                  <a:extLst>
                    <a:ext uri="{9D8B030D-6E8A-4147-A177-3AD203B41FA5}">
                      <a16:colId xmlns="" xmlns:a16="http://schemas.microsoft.com/office/drawing/2014/main" val="1642019084"/>
                    </a:ext>
                  </a:extLst>
                </a:gridCol>
                <a:gridCol w="2143108">
                  <a:extLst>
                    <a:ext uri="{9D8B030D-6E8A-4147-A177-3AD203B41FA5}">
                      <a16:colId xmlns="" xmlns:a16="http://schemas.microsoft.com/office/drawing/2014/main" val="2860246145"/>
                    </a:ext>
                  </a:extLst>
                </a:gridCol>
              </a:tblGrid>
              <a:tr h="61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Процедура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1" i="0" u="none" strike="noStrike" noProof="0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Брой договори за БФП</a:t>
                      </a:r>
                      <a:endParaRPr lang="bg-BG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Договорена </a:t>
                      </a:r>
                      <a:r>
                        <a:rPr lang="bg-BG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rebuchet MS" panose="020B0603020202020204" pitchFamily="34" charset="0"/>
                        </a:rPr>
                        <a:t>БФП</a:t>
                      </a:r>
                      <a:endParaRPr lang="bg-BG" sz="1600" b="1" i="0" u="none" strike="noStrike" dirty="0">
                        <a:solidFill>
                          <a:srgbClr val="FFFFFF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7C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5698760"/>
                  </a:ext>
                </a:extLst>
              </a:tr>
              <a:tr h="337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BG16RFOP002-1.003 ФАЗА 2 НА ПРОЕКТ „СЪЗДАВАНЕ НА НАУЧНО-ТЕХНОЛОГИЧЕН ПАРК“ </a:t>
                      </a:r>
                      <a:endParaRPr lang="ru-RU" sz="11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12 273 362.81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9847467"/>
                  </a:ext>
                </a:extLst>
              </a:tr>
              <a:tr h="827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BG16RFOP002-1.004</a:t>
                      </a:r>
                      <a:r>
                        <a:rPr lang="bg-BG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ПОВИШАВАНЕ КАЧЕСТВОТО, ЕФЕКТИВНОСТТА И ЕФИКАСНОСТТА НА ПРЕДЛАГАНИТЕ ОТ ПАТЕНТНО ВЕДОМСТВО НА РЕПУБЛИКА БЪЛГАРИЯ УСЛУГИ ЗА БИЗНЕСА, СВЪРЗАНИ СЪС ЗАКРИЛАТА НА ОБЕКТИТЕ НА ИНДУСТРИАЛНА СОБСТВЕНОСТ</a:t>
                      </a:r>
                      <a:endParaRPr lang="ru-RU" sz="11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8 797 339.19 лв.</a:t>
                      </a:r>
                      <a:endParaRPr lang="bg-BG" sz="16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</a:tr>
              <a:tr h="827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BG16RFOP002-2.003 „СЪЗДАВАНЕ НА УСЛОВИЯ ЗА УСТОЙЧИВО РАЗВИТИЕ И УСПЕШНО ИНТЕГРИРАНЕ НА БЪЛГАРСКИТЕ ПРЕДПРИЯТИЯ НА ЕВРОПЕЙСКИТЕ И МЕЖДУНАРОДНИТЕ ПАЗАРИ ЧРЕЗ ПОДКРЕПА ДЕЙНОСТТА НА ИАНМСП“ </a:t>
                      </a:r>
                      <a:endParaRPr lang="ru-RU" sz="11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3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9 779 000.00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21212964"/>
                  </a:ext>
                </a:extLst>
              </a:tr>
              <a:tr h="82718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BG16RFOP002-2.004 „ПРЕДОСТАВЯНЕ НА ИНСТИТУЦИОНАЛНА ПОДКРЕПА НА ДАМТН ЗА ПОВИШАВАНЕ НА ЕФЕКТИВНОСТТА НА НАДЗОР НА ПАЗАРА, МЕТРОЛОГИЧНИЯ НАДЗОР И КОНТРОЛА НА КАЧЕСТВОТО НА ТЕЧНИТЕ ГОРИВА“ </a:t>
                      </a:r>
                      <a:endParaRPr lang="ru-RU" sz="11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1 999 953.82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9184781"/>
                  </a:ext>
                </a:extLst>
              </a:tr>
              <a:tr h="498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BG16RFOP002-2.005 „ПОВИШАВАНЕ НА ЕФЕКТИВНОСТТА И ЕФИКАСНОСТТА НА УСЛУГИТЕ, ПРЕДЛАГАНИ ОТ КЗП ЗА БЪЛГАРСКИТЕ ПРЕДПРИЯТИЯ“ </a:t>
                      </a:r>
                      <a:endParaRPr lang="ru-RU" sz="11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5 866 563.00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142553"/>
                  </a:ext>
                </a:extLst>
              </a:tr>
              <a:tr h="4980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BG16RFOP002-2.006 „ПОЗИЦИОНИРАНЕ НА БЪЛГАРИЯ КАТО ПОЗНАТА И ПРЕДПОЧИТАНА ДЕСТИНАЦИЯ ЗА ИНВЕСТИЦИИ ЧРЕЗ ПОДКРЕПА ДЕЙНОСТТА НА БАИ“ </a:t>
                      </a:r>
                      <a:endParaRPr lang="ru-RU" sz="11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2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9 779 150.00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2194492"/>
                  </a:ext>
                </a:extLst>
              </a:tr>
              <a:tr h="6626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BG16RFOP002-2.008 „ПРЕДОСТАВЯНЕ НА ИНСТИТУЦИОНАЛНА ПОДКРЕПА  НА ИА БСА ЗА ПОДОБРЯВАНЕ НА ИНФРАСТРУКТУРАТА ПО КАЧЕСТВОТО“ </a:t>
                      </a:r>
                      <a:endParaRPr lang="ru-RU" sz="1100" b="1" u="none" strike="noStrike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3 791 765.70 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5041204"/>
                  </a:ext>
                </a:extLst>
              </a:tr>
              <a:tr h="168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Общо: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bg-BG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Trebuchet MS" panose="020B0603020202020204" pitchFamily="34" charset="0"/>
                        </a:rPr>
                        <a:t>10</a:t>
                      </a:r>
                      <a:endParaRPr lang="en-US" sz="1600" b="1" i="0" u="none" strike="noStrike" dirty="0">
                        <a:solidFill>
                          <a:srgbClr val="00206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6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52 287 134.52 </a:t>
                      </a:r>
                      <a:r>
                        <a:rPr lang="bg-BG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</a:rPr>
                        <a:t>лв.</a:t>
                      </a:r>
                    </a:p>
                  </a:txBody>
                  <a:tcPr marL="3447" marR="3447" marT="344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23398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54097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Galia docs\Obshti dokumenti\Лого ОП Инициатива за малки и средни предприятия\BG-abrev\Logo-SMEI-cen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428736"/>
            <a:ext cx="1050194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Galia docs\Obshti dokumenti\Лого ОП Иновации и конкурентоспособност\Logo-BG\logo-bg-cen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357298"/>
            <a:ext cx="1214446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&amp;Rcy;&amp;iecy;&amp;zcy;&amp;ucy;&amp;lcy;&amp;tcy;&amp;acy;&amp;tcy; &amp;scy; &amp;icy;&amp;zcy;&amp;ocy;&amp;bcy;&amp;rcy;&amp;acy;&amp;zhcy;&amp;iecy;&amp;ncy;&amp;icy;&amp;iecy; &amp;zcy;&amp;acy; &amp;iecy;&amp;scy; &amp;Lcy;&amp;Ocy;&amp;Gcy;&amp;Ocy; &amp;iecy;&amp;fcy;&amp;rcy;&amp;rcy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428736"/>
            <a:ext cx="1254861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&amp;Rcy;&amp;iecy;&amp;zcy;&amp;ucy;&amp;lcy;&amp;tcy;&amp;acy;&amp;tcy; &amp;scy; &amp;icy;&amp;zcy;&amp;ocy;&amp;bcy;&amp;rcy;&amp;acy;&amp;zhcy;&amp;iecy;&amp;ncy;&amp;icy;&amp;iecy; &amp;zcy;&amp;acy; &amp;dcy;&amp;zhcy;&amp;iecy;&amp;rcy;&amp;iecy;&amp;mcy;&amp;icy; ec &amp;lcy;&amp;ocy;&amp;gcy;&amp;ocy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357694"/>
            <a:ext cx="1189998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&amp;Rcy;&amp;iecy;&amp;zcy;&amp;ucy;&amp;lcy;&amp;tcy;&amp;acy;&amp;tcy; &amp;scy; &amp;icy;&amp;zcy;&amp;ocy;&amp;bcy;&amp;rcy;&amp;acy;&amp;zhcy;&amp;iecy;&amp;ncy;&amp;icy;&amp;iecy; &amp;zcy;&amp;acy; &amp;fcy;&amp;ocy;&amp;ncy;&amp;dcy; &amp;ncy;&amp;acy; &amp;fcy;&amp;ocy;&amp;ncy;&amp;dcy;&amp;ocy;&amp;vcy;&amp;iecy; &amp;lcy;&amp;ocy;&amp;gcy;&amp;o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256"/>
            <a:ext cx="128099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if.org/img/eif_logos/eif-logo-basic-rg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286256"/>
            <a:ext cx="128443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2967334"/>
            <a:ext cx="5000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bg-BG" sz="24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Финансови инструменти</a:t>
            </a:r>
            <a:endParaRPr lang="bg-BG" sz="24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6068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Рециклиран ресурс от изпълнението на JEREMIE</a:t>
            </a: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282" y="1340768"/>
            <a:ext cx="8512623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8163" lvl="2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sz="1700" dirty="0" smtClean="0">
                <a:solidFill>
                  <a:srgbClr val="002060"/>
                </a:solidFill>
                <a:cs typeface="Tahoma" pitchFamily="34" charset="0"/>
              </a:rPr>
              <a:t>Прогнозната</a:t>
            </a:r>
            <a:r>
              <a:rPr lang="bg-BG" sz="1700" dirty="0" smtClean="0">
                <a:solidFill>
                  <a:srgbClr val="002060"/>
                </a:solidFill>
              </a:rPr>
              <a:t> стойност на рециклираните средства е </a:t>
            </a:r>
            <a:r>
              <a:rPr lang="bg-BG" sz="1700" b="1" dirty="0" smtClean="0">
                <a:solidFill>
                  <a:srgbClr val="002060"/>
                </a:solidFill>
              </a:rPr>
              <a:t>над 262 млн. евро;</a:t>
            </a:r>
          </a:p>
          <a:p>
            <a:pPr marL="538163" lvl="2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g-BG" sz="1700" dirty="0" smtClean="0">
                <a:solidFill>
                  <a:srgbClr val="002060"/>
                </a:solidFill>
              </a:rPr>
              <a:t>Рециклираният ресурс </a:t>
            </a:r>
            <a:r>
              <a:rPr lang="bg-BG" sz="1700" b="1" dirty="0" smtClean="0">
                <a:solidFill>
                  <a:srgbClr val="002060"/>
                </a:solidFill>
              </a:rPr>
              <a:t>се управлява от ЕИФ</a:t>
            </a:r>
            <a:r>
              <a:rPr lang="bg-BG" sz="1700" dirty="0" smtClean="0">
                <a:solidFill>
                  <a:srgbClr val="002060"/>
                </a:solidFill>
              </a:rPr>
              <a:t>, като мандатът му е удължен до 2025 г. с цел осигуряване на устойчивост на създадените инструменти; </a:t>
            </a:r>
          </a:p>
          <a:p>
            <a:pPr marL="538163" lvl="2" algn="just">
              <a:lnSpc>
                <a:spcPct val="13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bg-BG" sz="1700" b="1" dirty="0" smtClean="0">
                <a:solidFill>
                  <a:srgbClr val="002060"/>
                </a:solidFill>
              </a:rPr>
              <a:t>Инвестиционната стратегия </a:t>
            </a:r>
            <a:r>
              <a:rPr lang="bg-BG" sz="1700" dirty="0" smtClean="0">
                <a:solidFill>
                  <a:srgbClr val="002060"/>
                </a:solidFill>
              </a:rPr>
              <a:t>за използване на рециклирания ресурс предвижда прилагането на мерки в две основни направления:</a:t>
            </a:r>
          </a:p>
          <a:p>
            <a:pPr marL="995363" lvl="3" algn="just">
              <a:lnSpc>
                <a:spcPct val="130000"/>
              </a:lnSpc>
              <a:spcBef>
                <a:spcPts val="600"/>
              </a:spcBef>
              <a:buFont typeface="Courier New" pitchFamily="49" charset="0"/>
              <a:buChar char="o"/>
            </a:pPr>
            <a:r>
              <a:rPr lang="bg-BG" sz="1700" dirty="0" smtClean="0">
                <a:solidFill>
                  <a:srgbClr val="002060"/>
                </a:solidFill>
              </a:rPr>
              <a:t>подобряване на условията по </a:t>
            </a:r>
            <a:r>
              <a:rPr lang="bg-BG" sz="1700" b="1" dirty="0" smtClean="0">
                <a:solidFill>
                  <a:srgbClr val="002060"/>
                </a:solidFill>
              </a:rPr>
              <a:t>съществуващите дялови инструменти </a:t>
            </a:r>
            <a:r>
              <a:rPr lang="bg-BG" sz="1700" dirty="0" smtClean="0">
                <a:solidFill>
                  <a:srgbClr val="002060"/>
                </a:solidFill>
              </a:rPr>
              <a:t>с оглед превръщането им в по-пазарно ориентирани и </a:t>
            </a:r>
          </a:p>
          <a:p>
            <a:pPr marL="995363" lvl="3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bg-BG" sz="1700" dirty="0" smtClean="0">
                <a:solidFill>
                  <a:srgbClr val="002060"/>
                </a:solidFill>
              </a:rPr>
              <a:t>въвеждане на </a:t>
            </a:r>
            <a:r>
              <a:rPr lang="bg-BG" sz="1700" b="1" dirty="0" smtClean="0">
                <a:solidFill>
                  <a:srgbClr val="002060"/>
                </a:solidFill>
              </a:rPr>
              <a:t>нови инструменти</a:t>
            </a:r>
            <a:r>
              <a:rPr lang="bg-BG" sz="1700" dirty="0" smtClean="0">
                <a:solidFill>
                  <a:srgbClr val="002060"/>
                </a:solidFill>
              </a:rPr>
              <a:t>, след получаване на достатъчно възстановени средства от съществуващи операции.</a:t>
            </a:r>
            <a:endParaRPr lang="bg-BG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34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marL="0" indent="0" algn="ctr">
              <a:buNone/>
            </a:pP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</a:br>
            <a:r>
              <a:rPr lang="bg-BG" sz="2400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Рециклиран ресурс от изпълнението на JEREMIE</a:t>
            </a:r>
            <a:endParaRPr lang="bg-BG" sz="2400" dirty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8964488" cy="54469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09563" lvl="2" indent="0">
              <a:lnSpc>
                <a:spcPct val="130000"/>
              </a:lnSpc>
              <a:spcBef>
                <a:spcPts val="600"/>
              </a:spcBef>
              <a:buNone/>
            </a:pPr>
            <a:r>
              <a:rPr lang="bg-BG" sz="1600" b="1" dirty="0" smtClean="0">
                <a:solidFill>
                  <a:srgbClr val="002060"/>
                </a:solidFill>
              </a:rPr>
              <a:t>1. Съществуващи дялови инструменти </a:t>
            </a:r>
          </a:p>
          <a:p>
            <a:pPr marL="309563" lvl="2" indent="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bg-BG" sz="1600" dirty="0" smtClean="0">
                <a:solidFill>
                  <a:srgbClr val="002060"/>
                </a:solidFill>
              </a:rPr>
              <a:t>Сключени са споразумения за </a:t>
            </a:r>
            <a:r>
              <a:rPr lang="bg-BG" sz="1600" b="1" dirty="0" smtClean="0">
                <a:solidFill>
                  <a:srgbClr val="002060"/>
                </a:solidFill>
              </a:rPr>
              <a:t>допълнително финансиране по два от съществуващите дялови инструменти</a:t>
            </a:r>
            <a:r>
              <a:rPr lang="bg-BG" sz="1600" dirty="0" smtClean="0">
                <a:solidFill>
                  <a:srgbClr val="002060"/>
                </a:solidFill>
              </a:rPr>
              <a:t>:</a:t>
            </a:r>
          </a:p>
          <a:p>
            <a:pPr marL="595313" lvl="2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bg-BG" sz="1600" dirty="0" smtClean="0">
                <a:solidFill>
                  <a:srgbClr val="002060"/>
                </a:solidFill>
              </a:rPr>
              <a:t>	JER-009/5 Инструмент за промотиране на предприемачеството и предоставяне на първоначално финансиране, с финансов посредник </a:t>
            </a:r>
            <a:r>
              <a:rPr lang="bg-BG" sz="1600" b="1" dirty="0" err="1" smtClean="0">
                <a:solidFill>
                  <a:srgbClr val="002060"/>
                </a:solidFill>
              </a:rPr>
              <a:t>LauncHub</a:t>
            </a:r>
            <a:r>
              <a:rPr lang="bg-BG" sz="1600" dirty="0" smtClean="0">
                <a:solidFill>
                  <a:srgbClr val="002060"/>
                </a:solidFill>
              </a:rPr>
              <a:t>, допълнителен бюджет от 15 млн. евро</a:t>
            </a:r>
          </a:p>
          <a:p>
            <a:pPr marL="1052513" lvl="3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28650" algn="l"/>
              </a:tabLst>
            </a:pPr>
            <a:r>
              <a:rPr lang="bg-BG" dirty="0" smtClean="0">
                <a:solidFill>
                  <a:srgbClr val="002060"/>
                </a:solidFill>
              </a:rPr>
              <a:t>възможност за допълнителни инвестиции в компании, включени вече в портфейла на посредника, както и в нови предприятия</a:t>
            </a:r>
          </a:p>
          <a:p>
            <a:pPr marL="595313" lvl="2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bg-BG" sz="1600" dirty="0" smtClean="0">
                <a:solidFill>
                  <a:srgbClr val="002060"/>
                </a:solidFill>
              </a:rPr>
              <a:t>JER-009/7 </a:t>
            </a:r>
            <a:r>
              <a:rPr lang="bg-BG" sz="1600" dirty="0" err="1" smtClean="0">
                <a:solidFill>
                  <a:srgbClr val="002060"/>
                </a:solidFill>
              </a:rPr>
              <a:t>Фондoве</a:t>
            </a:r>
            <a:r>
              <a:rPr lang="bg-BG" sz="1600" dirty="0" smtClean="0">
                <a:solidFill>
                  <a:srgbClr val="002060"/>
                </a:solidFill>
              </a:rPr>
              <a:t> за съфинансиране, с финансовите посредници </a:t>
            </a:r>
            <a:r>
              <a:rPr lang="bg-BG" sz="1600" b="1" dirty="0" err="1" smtClean="0">
                <a:solidFill>
                  <a:srgbClr val="002060"/>
                </a:solidFill>
              </a:rPr>
              <a:t>BlackPeak</a:t>
            </a:r>
            <a:r>
              <a:rPr lang="bg-BG" sz="1600" b="1" dirty="0" smtClean="0">
                <a:solidFill>
                  <a:srgbClr val="002060"/>
                </a:solidFill>
              </a:rPr>
              <a:t> Capital  и </a:t>
            </a:r>
            <a:r>
              <a:rPr lang="bg-BG" sz="1600" b="1" dirty="0" err="1" smtClean="0">
                <a:solidFill>
                  <a:srgbClr val="002060"/>
                </a:solidFill>
              </a:rPr>
              <a:t>Empower</a:t>
            </a:r>
            <a:r>
              <a:rPr lang="bg-BG" sz="1600" b="1" dirty="0" smtClean="0">
                <a:solidFill>
                  <a:srgbClr val="002060"/>
                </a:solidFill>
              </a:rPr>
              <a:t> Capital</a:t>
            </a:r>
            <a:r>
              <a:rPr lang="bg-BG" sz="1600" dirty="0" smtClean="0">
                <a:solidFill>
                  <a:srgbClr val="002060"/>
                </a:solidFill>
              </a:rPr>
              <a:t>, допълнителен бюджет от 20 млн. евро </a:t>
            </a:r>
          </a:p>
          <a:p>
            <a:pPr marL="1052513" lvl="3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  <a:tabLst>
                <a:tab pos="628650" algn="l"/>
              </a:tabLst>
            </a:pPr>
            <a:r>
              <a:rPr lang="bg-BG" dirty="0" smtClean="0">
                <a:solidFill>
                  <a:srgbClr val="002060"/>
                </a:solidFill>
              </a:rPr>
              <a:t>възможност за допълнителни инвестиции в компании, включени вече в портфейла на </a:t>
            </a:r>
            <a:r>
              <a:rPr lang="bg-BG" dirty="0" err="1" smtClean="0">
                <a:solidFill>
                  <a:srgbClr val="002060"/>
                </a:solidFill>
              </a:rPr>
              <a:t>посредниците</a:t>
            </a:r>
            <a:r>
              <a:rPr lang="bg-BG" dirty="0" smtClean="0">
                <a:solidFill>
                  <a:srgbClr val="002060"/>
                </a:solidFill>
              </a:rPr>
              <a:t>, както и в нови предприятия. </a:t>
            </a:r>
          </a:p>
          <a:p>
            <a:pPr marL="309563" lvl="2" indent="0">
              <a:lnSpc>
                <a:spcPct val="130000"/>
              </a:lnSpc>
              <a:spcBef>
                <a:spcPts val="600"/>
              </a:spcBef>
              <a:buNone/>
              <a:tabLst>
                <a:tab pos="628650" algn="l"/>
              </a:tabLst>
            </a:pPr>
            <a:r>
              <a:rPr lang="bg-BG" sz="1600" b="1" dirty="0" smtClean="0">
                <a:solidFill>
                  <a:srgbClr val="002060"/>
                </a:solidFill>
              </a:rPr>
              <a:t>2. Нови дялови инструменти </a:t>
            </a:r>
          </a:p>
          <a:p>
            <a:pPr marL="595313" lvl="2" indent="-285750" algn="just">
              <a:lnSpc>
                <a:spcPts val="19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bg-BG" sz="1600" dirty="0" smtClean="0">
                <a:solidFill>
                  <a:srgbClr val="002060"/>
                </a:solidFill>
              </a:rPr>
              <a:t>JER 009/8 </a:t>
            </a:r>
            <a:r>
              <a:rPr lang="bg-BG" sz="1600" b="1" dirty="0" smtClean="0">
                <a:solidFill>
                  <a:srgbClr val="002060"/>
                </a:solidFill>
              </a:rPr>
              <a:t>Фондове за ранен етап </a:t>
            </a:r>
            <a:r>
              <a:rPr lang="bg-BG" sz="1600" dirty="0" smtClean="0">
                <a:solidFill>
                  <a:srgbClr val="002060"/>
                </a:solidFill>
              </a:rPr>
              <a:t>с компонент за начално финансиране, с бюджет до 40 млн. евро. През м. декември 2016 г. е публикувана Поканата за заявяване на интерес, а ЕИФ е в процес на избор на финансови посредници по инструмента.</a:t>
            </a:r>
            <a:endParaRPr lang="bg-BG" sz="1600" dirty="0">
              <a:solidFill>
                <a:srgbClr val="002060"/>
              </a:solidFill>
            </a:endParaRPr>
          </a:p>
          <a:p>
            <a:endParaRPr lang="bg-BG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302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 algn="ctr">
              <a:buNone/>
            </a:pPr>
            <a:r>
              <a:rPr lang="bg-BG" sz="2500" b="1" dirty="0" smtClean="0">
                <a:solidFill>
                  <a:srgbClr val="2F5897"/>
                </a:solidFill>
              </a:rPr>
              <a:t/>
            </a:r>
            <a:br>
              <a:rPr lang="bg-BG" sz="2500" b="1" dirty="0" smtClean="0">
                <a:solidFill>
                  <a:srgbClr val="2F5897"/>
                </a:solidFill>
              </a:rPr>
            </a:br>
            <a:r>
              <a:rPr lang="bg-BG" sz="2500" dirty="0" smtClean="0">
                <a:solidFill>
                  <a:srgbClr val="002060"/>
                </a:solidFill>
              </a:rPr>
              <a:t>Финансови инструменти по ОПИК 2014-2020</a:t>
            </a:r>
            <a:endParaRPr lang="bg-BG" sz="25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4282" y="1071546"/>
            <a:ext cx="8715436" cy="57864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sz="1900" dirty="0" smtClean="0">
                <a:solidFill>
                  <a:srgbClr val="002060"/>
                </a:solidFill>
              </a:rPr>
              <a:t>През настоящия програмен период финансовите инструменти, финансирани със средства от Европейските структурни и инвестиционни фондове,  с изключение на Инициативата за МСП, се изпълняват чрез </a:t>
            </a:r>
            <a:r>
              <a:rPr lang="bg-BG" sz="1900" b="1" dirty="0" smtClean="0">
                <a:solidFill>
                  <a:srgbClr val="002060"/>
                </a:solidFill>
              </a:rPr>
              <a:t>Фонд на фондовете - Фонд мениджър на финансови инструменти в България </a:t>
            </a:r>
            <a:r>
              <a:rPr lang="bg-BG" sz="1900" dirty="0" smtClean="0">
                <a:solidFill>
                  <a:srgbClr val="002060"/>
                </a:solidFill>
              </a:rPr>
              <a:t>(ФМФИБ), българско еднолично акционерно дружество с държавно участие;</a:t>
            </a:r>
          </a:p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sz="1900" dirty="0" smtClean="0">
                <a:solidFill>
                  <a:srgbClr val="002060"/>
                </a:solidFill>
              </a:rPr>
              <a:t>На 01.08.2016 г. Управляващият орган сключи финансово споразумение с ФМФИБ за възлагане управлението и изпълнението на финансовите инструменти по ОПИК;</a:t>
            </a:r>
          </a:p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sz="1900" dirty="0" smtClean="0">
                <a:solidFill>
                  <a:srgbClr val="002060"/>
                </a:solidFill>
              </a:rPr>
              <a:t>Инвестициите чрез финансови инструменти ще бъдат възложени на избрани от ФМФИБ с тръжна процедура финансови посредници; </a:t>
            </a:r>
          </a:p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sz="1900" dirty="0" smtClean="0">
                <a:solidFill>
                  <a:srgbClr val="002060"/>
                </a:solidFill>
              </a:rPr>
              <a:t>Въз основа на сключени оперативни споразумения, посредниците ще избират крайните получатели на помощта по съответния инструмент/фонд;</a:t>
            </a:r>
          </a:p>
          <a:p>
            <a:pPr marL="266700" lvl="2" indent="-180975" algn="just">
              <a:lnSpc>
                <a:spcPts val="18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  <a:tab pos="628650" algn="l"/>
              </a:tabLst>
            </a:pPr>
            <a:r>
              <a:rPr lang="bg-BG" sz="1900" dirty="0" smtClean="0">
                <a:solidFill>
                  <a:srgbClr val="002060"/>
                </a:solidFill>
              </a:rPr>
              <a:t>В рамките на ОПИК 2014-2020 планираната подкрепа за малки, средни и големи предприятия чрез финансови инструменти е в размер на 235 млн. евро, което представлява 1/5 от общия бюджет на оперативната програма</a:t>
            </a:r>
            <a:endParaRPr lang="bg-BG" sz="19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64470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bg-BG" sz="2500" dirty="0" smtClean="0">
                <a:solidFill>
                  <a:srgbClr val="2F5897"/>
                </a:solidFill>
              </a:rPr>
              <a:t/>
            </a:r>
            <a:br>
              <a:rPr lang="bg-BG" sz="2500" dirty="0" smtClean="0">
                <a:solidFill>
                  <a:srgbClr val="2F5897"/>
                </a:solidFill>
              </a:rPr>
            </a:br>
            <a:r>
              <a:rPr lang="bg-BG" sz="2500" dirty="0" smtClean="0">
                <a:solidFill>
                  <a:srgbClr val="002060"/>
                </a:solidFill>
              </a:rPr>
              <a:t>Финансови инструменти по ОПИК 2014-2020</a:t>
            </a:r>
            <a:endParaRPr lang="bg-BG" sz="25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2719497"/>
              </p:ext>
            </p:extLst>
          </p:nvPr>
        </p:nvGraphicFramePr>
        <p:xfrm>
          <a:off x="457200" y="1071546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3027771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d72JRiKl0qAEBlBiuKV_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r4k5zfLkusNWhUYWYp4w"/>
</p:tagLst>
</file>

<file path=ppt/theme/theme1.xml><?xml version="1.0" encoding="utf-8"?>
<a:theme xmlns:a="http://schemas.openxmlformats.org/drawingml/2006/main" name="Ppt0000003">
  <a:themeElements>
    <a:clrScheme name="Ppt0000003 1">
      <a:dk1>
        <a:srgbClr val="050595"/>
      </a:dk1>
      <a:lt1>
        <a:srgbClr val="FFFFFF"/>
      </a:lt1>
      <a:dk2>
        <a:srgbClr val="000000"/>
      </a:dk2>
      <a:lt2>
        <a:srgbClr val="FFFF99"/>
      </a:lt2>
      <a:accent1>
        <a:srgbClr val="FFC000"/>
      </a:accent1>
      <a:accent2>
        <a:srgbClr val="3497AE"/>
      </a:accent2>
      <a:accent3>
        <a:srgbClr val="AAAAAA"/>
      </a:accent3>
      <a:accent4>
        <a:srgbClr val="DADADA"/>
      </a:accent4>
      <a:accent5>
        <a:srgbClr val="FFDCAA"/>
      </a:accent5>
      <a:accent6>
        <a:srgbClr val="2E889D"/>
      </a:accent6>
      <a:hlink>
        <a:srgbClr val="F3EB4F"/>
      </a:hlink>
      <a:folHlink>
        <a:srgbClr val="7DDDFF"/>
      </a:folHlink>
    </a:clrScheme>
    <a:fontScheme name="Ppt0000003">
      <a:majorFont>
        <a:latin typeface="Calibri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0000003 1">
        <a:dk1>
          <a:srgbClr val="050595"/>
        </a:dk1>
        <a:lt1>
          <a:srgbClr val="FFFFFF"/>
        </a:lt1>
        <a:dk2>
          <a:srgbClr val="000000"/>
        </a:dk2>
        <a:lt2>
          <a:srgbClr val="FFFF99"/>
        </a:lt2>
        <a:accent1>
          <a:srgbClr val="FFC000"/>
        </a:accent1>
        <a:accent2>
          <a:srgbClr val="3497AE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2E889D"/>
        </a:accent6>
        <a:hlink>
          <a:srgbClr val="F3EB4F"/>
        </a:hlink>
        <a:folHlink>
          <a:srgbClr val="7DDD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8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9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0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4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5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6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7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8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9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9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5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6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7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8_OPIK-Portrait_Transperan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20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PIK-Portrait_Transperant_14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11479</TotalTime>
  <Words>2996</Words>
  <Application>Microsoft Office PowerPoint</Application>
  <PresentationFormat>On-screen Show (4:3)</PresentationFormat>
  <Paragraphs>441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36</vt:i4>
      </vt:variant>
      <vt:variant>
        <vt:lpstr>Slide Titles</vt:lpstr>
      </vt:variant>
      <vt:variant>
        <vt:i4>27</vt:i4>
      </vt:variant>
    </vt:vector>
  </HeadingPairs>
  <TitlesOfParts>
    <vt:vector size="63" baseType="lpstr">
      <vt:lpstr>Ppt0000003</vt:lpstr>
      <vt:lpstr>OPIK-Portrait_Transperant_14</vt:lpstr>
      <vt:lpstr>1_Slipstream</vt:lpstr>
      <vt:lpstr>2_Slipstream</vt:lpstr>
      <vt:lpstr>1_OPIK-Portrait_Transperant_14</vt:lpstr>
      <vt:lpstr>3_Slipstream</vt:lpstr>
      <vt:lpstr>4_Slipstream</vt:lpstr>
      <vt:lpstr>2_OPIK-Portrait_Transperant_14</vt:lpstr>
      <vt:lpstr>3_OPIK-Portrait_Transperant_14</vt:lpstr>
      <vt:lpstr>4_OPIK-Portrait_Transperant_14</vt:lpstr>
      <vt:lpstr>5_OPIK-Portrait_Transperant_14</vt:lpstr>
      <vt:lpstr>6_OPIK-Portrait_Transperant_14</vt:lpstr>
      <vt:lpstr>7_OPIK-Portrait_Transperant_14</vt:lpstr>
      <vt:lpstr>8_OPIK-Portrait_Transperant_14</vt:lpstr>
      <vt:lpstr>9_OPIK-Portrait_Transperant_14</vt:lpstr>
      <vt:lpstr>10_OPIK-Portrait_Transperant_14</vt:lpstr>
      <vt:lpstr>11_OPIK-Portrait_Transperant_14</vt:lpstr>
      <vt:lpstr>12_OPIK-Portrait_Transperant_14</vt:lpstr>
      <vt:lpstr>13_OPIK-Portrait_Transperant_14</vt:lpstr>
      <vt:lpstr>14_OPIK-Portrait_Transperant_14</vt:lpstr>
      <vt:lpstr>15_OPIK-Portrait_Transperant_14</vt:lpstr>
      <vt:lpstr>16_OPIK-Portrait_Transperant_14</vt:lpstr>
      <vt:lpstr>17_OPIK-Portrait_Transperant_14</vt:lpstr>
      <vt:lpstr>18_OPIK-Portrait_Transperant_14</vt:lpstr>
      <vt:lpstr>9_OPIK-Portrait_Transperant</vt:lpstr>
      <vt:lpstr>OPIK-Portrait_Transperant</vt:lpstr>
      <vt:lpstr>1_OPIK-Portrait_Transperant</vt:lpstr>
      <vt:lpstr>2_OPIK-Portrait_Transperant</vt:lpstr>
      <vt:lpstr>19_OPIK-Portrait_Transperant_14</vt:lpstr>
      <vt:lpstr>3_OPIK-Portrait_Transperant</vt:lpstr>
      <vt:lpstr>4_OPIK-Portrait_Transperant</vt:lpstr>
      <vt:lpstr>5_OPIK-Portrait_Transperant</vt:lpstr>
      <vt:lpstr>6_OPIK-Portrait_Transperant</vt:lpstr>
      <vt:lpstr>7_OPIK-Portrait_Transperant</vt:lpstr>
      <vt:lpstr>8_OPIK-Portrait_Transperant</vt:lpstr>
      <vt:lpstr>20_OPIK-Portrait_Transperant_14</vt:lpstr>
      <vt:lpstr>Напредък в изпълнението на  ОП “Иновации и конкурентоспособност“   2014-2020</vt:lpstr>
      <vt:lpstr>      Общ преглед на напредъка в изпълнението на                 ОПИК 2014-2020 г. към 30.11.2017 г. </vt:lpstr>
      <vt:lpstr>Сключени договори на територията на ЮЗР в процедури по ОПИК 2014-2020 г. към 30.11.2017 г. </vt:lpstr>
      <vt:lpstr>Сключени договори по процедури за директно предоставяне на безвъзмездна финансова помощ на територията на ЮЗР по ОПИК 2014-2020 г. към 30.11.2017 г. </vt:lpstr>
      <vt:lpstr>PowerPoint Presentation</vt:lpstr>
      <vt:lpstr> Рециклиран ресурс от изпълнението на JEREMIE</vt:lpstr>
      <vt:lpstr> Рециклиран ресурс от изпълнението на JEREMIE</vt:lpstr>
      <vt:lpstr> Финансови инструменти по ОПИК 2014-2020</vt:lpstr>
      <vt:lpstr> Финансови инструменти по ОПИК 2014-2020</vt:lpstr>
      <vt:lpstr>PowerPoint Presentation</vt:lpstr>
      <vt:lpstr> Инициатива за МСП</vt:lpstr>
      <vt:lpstr>Инициатива за МСП</vt:lpstr>
      <vt:lpstr>PowerPoint Presentation</vt:lpstr>
      <vt:lpstr>PowerPoint Presentation</vt:lpstr>
      <vt:lpstr> Инициатива за МСП</vt:lpstr>
      <vt:lpstr>PowerPoint Presentation</vt:lpstr>
      <vt:lpstr>PowerPoint Presentation</vt:lpstr>
      <vt:lpstr>PowerPoint Presentation</vt:lpstr>
      <vt:lpstr>PowerPoint Presentation</vt:lpstr>
      <vt:lpstr>ПРЕДСТОЯЩИ ЗА ОБЯВЯВАНЕ ПРОЦЕДУРИ </vt:lpstr>
      <vt:lpstr>Процедури 2017 по ПО 2 „Предприемачество и капацитет за растеж на МСП“ </vt:lpstr>
      <vt:lpstr>Процедури 2018 по ПО 1 „Технологично развитие и иновации“ </vt:lpstr>
      <vt:lpstr>Процедури 2018 по ПО 1 „Технологично развитие и иновации“ </vt:lpstr>
      <vt:lpstr>Процедури 2018 по ПО 2 „Предприемачество и капацитет за растеж на МСП“ </vt:lpstr>
      <vt:lpstr>Процедури 2017  – директно предоставяне </vt:lpstr>
      <vt:lpstr>Процедури 2018  – директно предоставяне </vt:lpstr>
      <vt:lpstr>PowerPoint Presentation</vt:lpstr>
    </vt:vector>
  </TitlesOfParts>
  <Company>CM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e.gerdjikova</dc:creator>
  <cp:lastModifiedBy>IVO</cp:lastModifiedBy>
  <cp:revision>2637</cp:revision>
  <cp:lastPrinted>2017-05-11T10:20:47Z</cp:lastPrinted>
  <dcterms:created xsi:type="dcterms:W3CDTF">2011-06-13T12:15:19Z</dcterms:created>
  <dcterms:modified xsi:type="dcterms:W3CDTF">2017-12-05T05:13:42Z</dcterms:modified>
</cp:coreProperties>
</file>